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Roboto Bold" charset="1" panose="02000000000000000000"/>
      <p:regular r:id="rId18"/>
    </p:embeddedFont>
    <p:embeddedFont>
      <p:font typeface="Roboto" charset="1" panose="02000000000000000000"/>
      <p:regular r:id="rId19"/>
    </p:embeddedFont>
    <p:embeddedFont>
      <p:font typeface="Arial MT Pro Bold" charset="1" panose="020B0802020202020204"/>
      <p:regular r:id="rId20"/>
    </p:embeddedFont>
    <p:embeddedFont>
      <p:font typeface="Arial MT Pro" charset="1" panose="020B0502020202020204"/>
      <p:regular r:id="rId21"/>
    </p:embeddedFont>
    <p:embeddedFont>
      <p:font typeface="Poppins Medium" charset="1" panose="02000000000000000000"/>
      <p:regular r:id="rId22"/>
    </p:embeddedFont>
    <p:embeddedFont>
      <p:font typeface="Hero Bold" charset="1" panose="00000500000000000000"/>
      <p:regular r:id="rId23"/>
    </p:embeddedFont>
    <p:embeddedFont>
      <p:font typeface="Roboto Bold Italics" charset="1" panose="020000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jpe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jpeg" Type="http://schemas.openxmlformats.org/officeDocument/2006/relationships/image"/><Relationship Id="rId4" Target="../media/image1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0.png" Type="http://schemas.openxmlformats.org/officeDocument/2006/relationships/image"/><Relationship Id="rId4"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0.png" Type="http://schemas.openxmlformats.org/officeDocument/2006/relationships/image"/><Relationship Id="rId4" Target="../media/image1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0.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2.png" Type="http://schemas.openxmlformats.org/officeDocument/2006/relationships/image"/><Relationship Id="rId4" Target="../media/image1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2.png" Type="http://schemas.openxmlformats.org/officeDocument/2006/relationships/image"/><Relationship Id="rId4" Target="../media/image4.png" Type="http://schemas.openxmlformats.org/officeDocument/2006/relationships/image"/><Relationship Id="rId5" Target="../media/image17.png" Type="http://schemas.openxmlformats.org/officeDocument/2006/relationships/image"/><Relationship Id="rId6" Target="../media/image18.png" Type="http://schemas.openxmlformats.org/officeDocument/2006/relationships/image"/><Relationship Id="rId7" Target="../media/image19.png" Type="http://schemas.openxmlformats.org/officeDocument/2006/relationships/image"/><Relationship Id="rId8" Target="../media/image20.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8.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21.png" Type="http://schemas.openxmlformats.org/officeDocument/2006/relationships/image"/><Relationship Id="rId4" Target="../media/image2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8438B"/>
        </a:solidFill>
      </p:bgPr>
    </p:bg>
    <p:spTree>
      <p:nvGrpSpPr>
        <p:cNvPr id="1" name=""/>
        <p:cNvGrpSpPr/>
        <p:nvPr/>
      </p:nvGrpSpPr>
      <p:grpSpPr>
        <a:xfrm>
          <a:off x="0" y="0"/>
          <a:ext cx="0" cy="0"/>
          <a:chOff x="0" y="0"/>
          <a:chExt cx="0" cy="0"/>
        </a:xfrm>
      </p:grpSpPr>
      <p:sp>
        <p:nvSpPr>
          <p:cNvPr name="Freeform 2" id="2"/>
          <p:cNvSpPr/>
          <p:nvPr/>
        </p:nvSpPr>
        <p:spPr>
          <a:xfrm flipH="false" flipV="false" rot="0">
            <a:off x="8156090" y="-546186"/>
            <a:ext cx="23295180" cy="13103539"/>
          </a:xfrm>
          <a:custGeom>
            <a:avLst/>
            <a:gdLst/>
            <a:ahLst/>
            <a:cxnLst/>
            <a:rect r="r" b="b" t="t" l="l"/>
            <a:pathLst>
              <a:path h="13103539" w="23295180">
                <a:moveTo>
                  <a:pt x="0" y="0"/>
                </a:moveTo>
                <a:lnTo>
                  <a:pt x="23295180" y="0"/>
                </a:lnTo>
                <a:lnTo>
                  <a:pt x="23295180" y="13103539"/>
                </a:lnTo>
                <a:lnTo>
                  <a:pt x="0" y="13103539"/>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8728375" y="-546186"/>
            <a:ext cx="5480892" cy="5480892"/>
            <a:chOff x="0" y="0"/>
            <a:chExt cx="14840029" cy="14840029"/>
          </a:xfrm>
        </p:grpSpPr>
        <p:sp>
          <p:nvSpPr>
            <p:cNvPr name="Freeform 4" id="4"/>
            <p:cNvSpPr/>
            <p:nvPr/>
          </p:nvSpPr>
          <p:spPr>
            <a:xfrm flipH="false" flipV="false" rot="0">
              <a:off x="-33258" y="-75"/>
              <a:ext cx="14906544" cy="14840178"/>
            </a:xfrm>
            <a:custGeom>
              <a:avLst/>
              <a:gdLst/>
              <a:ahLst/>
              <a:cxnLst/>
              <a:rect r="r" b="b" t="t" l="l"/>
              <a:pathLst>
                <a:path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18438B"/>
            </a:solidFill>
          </p:spPr>
        </p:sp>
        <p:sp>
          <p:nvSpPr>
            <p:cNvPr name="Freeform 5" id="5"/>
            <p:cNvSpPr/>
            <p:nvPr/>
          </p:nvSpPr>
          <p:spPr>
            <a:xfrm flipH="false" flipV="false" rot="0">
              <a:off x="168022" y="200309"/>
              <a:ext cx="14503985" cy="14439411"/>
            </a:xfrm>
            <a:custGeom>
              <a:avLst/>
              <a:gdLst/>
              <a:ahLst/>
              <a:cxnLst/>
              <a:rect r="r" b="b" t="t" l="l"/>
              <a:pathLst>
                <a:path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153E76"/>
            </a:solidFill>
          </p:spPr>
        </p:sp>
        <p:sp>
          <p:nvSpPr>
            <p:cNvPr name="Freeform 6" id="6"/>
            <p:cNvSpPr/>
            <p:nvPr/>
          </p:nvSpPr>
          <p:spPr>
            <a:xfrm flipH="false" flipV="false" rot="0">
              <a:off x="531276" y="561946"/>
              <a:ext cx="13777477" cy="13716137"/>
            </a:xfrm>
            <a:custGeom>
              <a:avLst/>
              <a:gdLst/>
              <a:ahLst/>
              <a:cxnLst/>
              <a:rect r="r" b="b" t="t" l="l"/>
              <a:pathLst>
                <a:path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3"/>
              <a:stretch>
                <a:fillRect l="223" t="-14531" r="223" b="-10422"/>
              </a:stretch>
            </a:blipFill>
          </p:spPr>
        </p:sp>
      </p:grpSp>
      <p:sp>
        <p:nvSpPr>
          <p:cNvPr name="Freeform 7" id="7"/>
          <p:cNvSpPr/>
          <p:nvPr/>
        </p:nvSpPr>
        <p:spPr>
          <a:xfrm flipH="false" flipV="false" rot="0">
            <a:off x="6051678" y="738343"/>
            <a:ext cx="3343277" cy="1345811"/>
          </a:xfrm>
          <a:custGeom>
            <a:avLst/>
            <a:gdLst/>
            <a:ahLst/>
            <a:cxnLst/>
            <a:rect r="r" b="b" t="t" l="l"/>
            <a:pathLst>
              <a:path h="1345811" w="3343277">
                <a:moveTo>
                  <a:pt x="0" y="0"/>
                </a:moveTo>
                <a:lnTo>
                  <a:pt x="3343277" y="0"/>
                </a:lnTo>
                <a:lnTo>
                  <a:pt x="3343277" y="1345811"/>
                </a:lnTo>
                <a:lnTo>
                  <a:pt x="0" y="1345811"/>
                </a:lnTo>
                <a:lnTo>
                  <a:pt x="0" y="0"/>
                </a:lnTo>
                <a:close/>
              </a:path>
            </a:pathLst>
          </a:custGeom>
          <a:blipFill>
            <a:blip r:embed="rId4"/>
            <a:stretch>
              <a:fillRect l="0" t="0" r="0" b="0"/>
            </a:stretch>
          </a:blipFill>
        </p:spPr>
      </p:sp>
      <p:grpSp>
        <p:nvGrpSpPr>
          <p:cNvPr name="Group 8" id="8"/>
          <p:cNvGrpSpPr/>
          <p:nvPr/>
        </p:nvGrpSpPr>
        <p:grpSpPr>
          <a:xfrm rot="0">
            <a:off x="1085627" y="286641"/>
            <a:ext cx="5838211" cy="2988278"/>
            <a:chOff x="0" y="0"/>
            <a:chExt cx="7784281" cy="3984370"/>
          </a:xfrm>
        </p:grpSpPr>
        <p:grpSp>
          <p:nvGrpSpPr>
            <p:cNvPr name="Group 9" id="9"/>
            <p:cNvGrpSpPr/>
            <p:nvPr/>
          </p:nvGrpSpPr>
          <p:grpSpPr>
            <a:xfrm rot="0">
              <a:off x="3710787" y="1164886"/>
              <a:ext cx="2865253" cy="2819484"/>
              <a:chOff x="0" y="0"/>
              <a:chExt cx="825994" cy="812800"/>
            </a:xfrm>
          </p:grpSpPr>
          <p:sp>
            <p:nvSpPr>
              <p:cNvPr name="Freeform 10" id="10"/>
              <p:cNvSpPr/>
              <p:nvPr/>
            </p:nvSpPr>
            <p:spPr>
              <a:xfrm flipH="false" flipV="false" rot="0">
                <a:off x="0" y="0"/>
                <a:ext cx="825994" cy="812800"/>
              </a:xfrm>
              <a:custGeom>
                <a:avLst/>
                <a:gdLst/>
                <a:ahLst/>
                <a:cxnLst/>
                <a:rect r="r" b="b" t="t" l="l"/>
                <a:pathLst>
                  <a:path h="812800" w="825994">
                    <a:moveTo>
                      <a:pt x="412997" y="0"/>
                    </a:moveTo>
                    <a:cubicBezTo>
                      <a:pt x="184905" y="0"/>
                      <a:pt x="0" y="181951"/>
                      <a:pt x="0" y="406400"/>
                    </a:cubicBezTo>
                    <a:cubicBezTo>
                      <a:pt x="0" y="630849"/>
                      <a:pt x="184905" y="812800"/>
                      <a:pt x="412997" y="812800"/>
                    </a:cubicBezTo>
                    <a:cubicBezTo>
                      <a:pt x="641089" y="812800"/>
                      <a:pt x="825994" y="630849"/>
                      <a:pt x="825994" y="406400"/>
                    </a:cubicBezTo>
                    <a:cubicBezTo>
                      <a:pt x="825994" y="181951"/>
                      <a:pt x="641089" y="0"/>
                      <a:pt x="412997" y="0"/>
                    </a:cubicBezTo>
                    <a:close/>
                  </a:path>
                </a:pathLst>
              </a:custGeom>
              <a:solidFill>
                <a:srgbClr val="153E76"/>
              </a:solidFill>
            </p:spPr>
          </p:sp>
          <p:sp>
            <p:nvSpPr>
              <p:cNvPr name="TextBox 11" id="11"/>
              <p:cNvSpPr txBox="true"/>
              <p:nvPr/>
            </p:nvSpPr>
            <p:spPr>
              <a:xfrm>
                <a:off x="77437" y="47625"/>
                <a:ext cx="671120" cy="688975"/>
              </a:xfrm>
              <a:prstGeom prst="rect">
                <a:avLst/>
              </a:prstGeom>
            </p:spPr>
            <p:txBody>
              <a:bodyPr anchor="ctr" rtlCol="false" tIns="50800" lIns="50800" bIns="50800" rIns="50800"/>
              <a:lstStyle/>
              <a:p>
                <a:pPr algn="ctr">
                  <a:lnSpc>
                    <a:spcPts val="2278"/>
                  </a:lnSpc>
                  <a:spcBef>
                    <a:spcPct val="0"/>
                  </a:spcBef>
                </a:pPr>
              </a:p>
            </p:txBody>
          </p:sp>
        </p:grpSp>
        <p:sp>
          <p:nvSpPr>
            <p:cNvPr name="Freeform 12" id="12"/>
            <p:cNvSpPr/>
            <p:nvPr/>
          </p:nvSpPr>
          <p:spPr>
            <a:xfrm flipH="false" flipV="false" rot="0">
              <a:off x="0" y="0"/>
              <a:ext cx="7784281" cy="3729432"/>
            </a:xfrm>
            <a:custGeom>
              <a:avLst/>
              <a:gdLst/>
              <a:ahLst/>
              <a:cxnLst/>
              <a:rect r="r" b="b" t="t" l="l"/>
              <a:pathLst>
                <a:path h="3729432" w="7784281">
                  <a:moveTo>
                    <a:pt x="0" y="0"/>
                  </a:moveTo>
                  <a:lnTo>
                    <a:pt x="7784281" y="0"/>
                  </a:lnTo>
                  <a:lnTo>
                    <a:pt x="7784281" y="3729432"/>
                  </a:lnTo>
                  <a:lnTo>
                    <a:pt x="0" y="3729432"/>
                  </a:lnTo>
                  <a:lnTo>
                    <a:pt x="0" y="0"/>
                  </a:lnTo>
                  <a:close/>
                </a:path>
              </a:pathLst>
            </a:custGeom>
            <a:blipFill>
              <a:blip r:embed="rId5"/>
              <a:stretch>
                <a:fillRect l="0" t="-811" r="0" b="-811"/>
              </a:stretch>
            </a:blipFill>
          </p:spPr>
        </p:sp>
      </p:grpSp>
      <p:grpSp>
        <p:nvGrpSpPr>
          <p:cNvPr name="Group 13" id="13"/>
          <p:cNvGrpSpPr>
            <a:grpSpLocks noChangeAspect="true"/>
          </p:cNvGrpSpPr>
          <p:nvPr/>
        </p:nvGrpSpPr>
        <p:grpSpPr>
          <a:xfrm rot="0">
            <a:off x="8974492" y="4736117"/>
            <a:ext cx="5064062" cy="5064062"/>
            <a:chOff x="0" y="0"/>
            <a:chExt cx="14840029" cy="14840029"/>
          </a:xfrm>
        </p:grpSpPr>
        <p:sp>
          <p:nvSpPr>
            <p:cNvPr name="Freeform 14" id="14"/>
            <p:cNvSpPr/>
            <p:nvPr/>
          </p:nvSpPr>
          <p:spPr>
            <a:xfrm flipH="false" flipV="false" rot="0">
              <a:off x="-33258" y="-75"/>
              <a:ext cx="14906544" cy="14840178"/>
            </a:xfrm>
            <a:custGeom>
              <a:avLst/>
              <a:gdLst/>
              <a:ahLst/>
              <a:cxnLst/>
              <a:rect r="r" b="b" t="t" l="l"/>
              <a:pathLst>
                <a:path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18438B"/>
            </a:solidFill>
          </p:spPr>
        </p:sp>
        <p:sp>
          <p:nvSpPr>
            <p:cNvPr name="Freeform 15" id="15"/>
            <p:cNvSpPr/>
            <p:nvPr/>
          </p:nvSpPr>
          <p:spPr>
            <a:xfrm flipH="false" flipV="false" rot="0">
              <a:off x="168022" y="200309"/>
              <a:ext cx="14503985" cy="14439411"/>
            </a:xfrm>
            <a:custGeom>
              <a:avLst/>
              <a:gdLst/>
              <a:ahLst/>
              <a:cxnLst/>
              <a:rect r="r" b="b" t="t" l="l"/>
              <a:pathLst>
                <a:path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153E76"/>
            </a:solidFill>
          </p:spPr>
        </p:sp>
        <p:sp>
          <p:nvSpPr>
            <p:cNvPr name="Freeform 16" id="16"/>
            <p:cNvSpPr/>
            <p:nvPr/>
          </p:nvSpPr>
          <p:spPr>
            <a:xfrm flipH="false" flipV="false" rot="0">
              <a:off x="531276" y="561946"/>
              <a:ext cx="13777477" cy="13716137"/>
            </a:xfrm>
            <a:custGeom>
              <a:avLst/>
              <a:gdLst/>
              <a:ahLst/>
              <a:cxnLst/>
              <a:rect r="r" b="b" t="t" l="l"/>
              <a:pathLst>
                <a:path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6"/>
              <a:stretch>
                <a:fillRect l="-43351" t="0" r="-6353" b="0"/>
              </a:stretch>
            </a:blipFill>
          </p:spPr>
        </p:sp>
      </p:grpSp>
      <p:grpSp>
        <p:nvGrpSpPr>
          <p:cNvPr name="Group 17" id="17"/>
          <p:cNvGrpSpPr>
            <a:grpSpLocks noChangeAspect="true"/>
          </p:cNvGrpSpPr>
          <p:nvPr/>
        </p:nvGrpSpPr>
        <p:grpSpPr>
          <a:xfrm rot="0">
            <a:off x="12607175" y="2939438"/>
            <a:ext cx="5134844" cy="5134844"/>
            <a:chOff x="0" y="0"/>
            <a:chExt cx="14840029" cy="14840029"/>
          </a:xfrm>
        </p:grpSpPr>
        <p:sp>
          <p:nvSpPr>
            <p:cNvPr name="Freeform 18" id="18"/>
            <p:cNvSpPr/>
            <p:nvPr/>
          </p:nvSpPr>
          <p:spPr>
            <a:xfrm flipH="false" flipV="false" rot="0">
              <a:off x="-33258" y="-75"/>
              <a:ext cx="14906544" cy="14840178"/>
            </a:xfrm>
            <a:custGeom>
              <a:avLst/>
              <a:gdLst/>
              <a:ahLst/>
              <a:cxnLst/>
              <a:rect r="r" b="b" t="t" l="l"/>
              <a:pathLst>
                <a:path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18438B"/>
            </a:solidFill>
          </p:spPr>
        </p:sp>
        <p:sp>
          <p:nvSpPr>
            <p:cNvPr name="Freeform 19" id="19"/>
            <p:cNvSpPr/>
            <p:nvPr/>
          </p:nvSpPr>
          <p:spPr>
            <a:xfrm flipH="false" flipV="false" rot="0">
              <a:off x="168022" y="200309"/>
              <a:ext cx="14503985" cy="14439411"/>
            </a:xfrm>
            <a:custGeom>
              <a:avLst/>
              <a:gdLst/>
              <a:ahLst/>
              <a:cxnLst/>
              <a:rect r="r" b="b" t="t" l="l"/>
              <a:pathLst>
                <a:path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153E76"/>
            </a:solidFill>
          </p:spPr>
        </p:sp>
        <p:sp>
          <p:nvSpPr>
            <p:cNvPr name="Freeform 20" id="20"/>
            <p:cNvSpPr/>
            <p:nvPr/>
          </p:nvSpPr>
          <p:spPr>
            <a:xfrm flipH="false" flipV="false" rot="-5178360">
              <a:off x="559921" y="531323"/>
              <a:ext cx="13720188" cy="13777383"/>
            </a:xfrm>
            <a:custGeom>
              <a:avLst/>
              <a:gdLst/>
              <a:ahLst/>
              <a:cxnLst/>
              <a:rect r="r" b="b" t="t" l="l"/>
              <a:pathLst>
                <a:path h="13777383" w="13720188">
                  <a:moveTo>
                    <a:pt x="13703845" y="6446847"/>
                  </a:moveTo>
                  <a:cubicBezTo>
                    <a:pt x="13556486" y="3993811"/>
                    <a:pt x="12107875" y="1807119"/>
                    <a:pt x="9906537" y="714776"/>
                  </a:cubicBezTo>
                  <a:cubicBezTo>
                    <a:pt x="7705199" y="-377567"/>
                    <a:pt x="5087655" y="-208574"/>
                    <a:pt x="3045054" y="1157765"/>
                  </a:cubicBezTo>
                  <a:cubicBezTo>
                    <a:pt x="1002453" y="2524103"/>
                    <a:pt x="-152951" y="4878915"/>
                    <a:pt x="16342" y="7330535"/>
                  </a:cubicBezTo>
                  <a:cubicBezTo>
                    <a:pt x="163701" y="9783571"/>
                    <a:pt x="1612313" y="11970263"/>
                    <a:pt x="3813651" y="13062606"/>
                  </a:cubicBezTo>
                  <a:cubicBezTo>
                    <a:pt x="6014988" y="14154949"/>
                    <a:pt x="8632532" y="13985956"/>
                    <a:pt x="10675133" y="12619618"/>
                  </a:cubicBezTo>
                  <a:cubicBezTo>
                    <a:pt x="12717734" y="11253278"/>
                    <a:pt x="13873139" y="8898467"/>
                    <a:pt x="13703845" y="6446847"/>
                  </a:cubicBezTo>
                  <a:close/>
                </a:path>
              </a:pathLst>
            </a:custGeom>
            <a:blipFill>
              <a:blip r:embed="rId7"/>
              <a:stretch>
                <a:fillRect l="-3101" t="-20529" r="-3101" b="-20529"/>
              </a:stretch>
            </a:blipFill>
          </p:spPr>
        </p:sp>
      </p:grpSp>
      <p:sp>
        <p:nvSpPr>
          <p:cNvPr name="TextBox 21" id="21"/>
          <p:cNvSpPr txBox="true"/>
          <p:nvPr/>
        </p:nvSpPr>
        <p:spPr>
          <a:xfrm rot="0">
            <a:off x="1503926" y="3457660"/>
            <a:ext cx="7640074" cy="1468564"/>
          </a:xfrm>
          <a:prstGeom prst="rect">
            <a:avLst/>
          </a:prstGeom>
        </p:spPr>
        <p:txBody>
          <a:bodyPr anchor="t" rtlCol="false" tIns="0" lIns="0" bIns="0" rIns="0">
            <a:spAutoFit/>
          </a:bodyPr>
          <a:lstStyle/>
          <a:p>
            <a:pPr algn="l">
              <a:lnSpc>
                <a:spcPts val="5760"/>
              </a:lnSpc>
            </a:pPr>
            <a:r>
              <a:rPr lang="en-US" sz="4721" spc="236" b="true">
                <a:solidFill>
                  <a:srgbClr val="FFFFFF"/>
                </a:solidFill>
                <a:latin typeface="Roboto Bold"/>
                <a:ea typeface="Roboto Bold"/>
                <a:cs typeface="Roboto Bold"/>
                <a:sym typeface="Roboto Bold"/>
              </a:rPr>
              <a:t>ERASMUS+ stojnica</a:t>
            </a:r>
          </a:p>
          <a:p>
            <a:pPr algn="l">
              <a:lnSpc>
                <a:spcPts val="5760"/>
              </a:lnSpc>
            </a:pPr>
          </a:p>
        </p:txBody>
      </p:sp>
      <p:sp>
        <p:nvSpPr>
          <p:cNvPr name="TextBox 22" id="22"/>
          <p:cNvSpPr txBox="true"/>
          <p:nvPr/>
        </p:nvSpPr>
        <p:spPr>
          <a:xfrm rot="0">
            <a:off x="1439154" y="4467336"/>
            <a:ext cx="10402513" cy="4749095"/>
          </a:xfrm>
          <a:prstGeom prst="rect">
            <a:avLst/>
          </a:prstGeom>
        </p:spPr>
        <p:txBody>
          <a:bodyPr anchor="t" rtlCol="false" tIns="0" lIns="0" bIns="0" rIns="0">
            <a:spAutoFit/>
          </a:bodyPr>
          <a:lstStyle/>
          <a:p>
            <a:pPr algn="l">
              <a:lnSpc>
                <a:spcPts val="4330"/>
              </a:lnSpc>
              <a:spcBef>
                <a:spcPct val="0"/>
              </a:spcBef>
            </a:pPr>
            <a:r>
              <a:rPr lang="en-US" b="true" sz="3549" spc="177">
                <a:solidFill>
                  <a:srgbClr val="FFFFFF"/>
                </a:solidFill>
                <a:latin typeface="Roboto Bold"/>
                <a:ea typeface="Roboto Bold"/>
                <a:cs typeface="Roboto Bold"/>
                <a:sym typeface="Roboto Bold"/>
              </a:rPr>
              <a:t>Na stojnici vas čakajo:</a:t>
            </a:r>
          </a:p>
          <a:p>
            <a:pPr algn="l">
              <a:lnSpc>
                <a:spcPts val="2165"/>
              </a:lnSpc>
              <a:spcBef>
                <a:spcPct val="0"/>
              </a:spcBef>
            </a:pPr>
            <a:r>
              <a:rPr lang="en-US" sz="1774" spc="88">
                <a:solidFill>
                  <a:srgbClr val="FFFFFF"/>
                </a:solidFill>
                <a:latin typeface="Roboto"/>
                <a:ea typeface="Roboto"/>
                <a:cs typeface="Roboto"/>
                <a:sym typeface="Roboto"/>
              </a:rPr>
              <a:t>• Informacije o Erasmus+ projektih v RIC-u Novo mesto</a:t>
            </a:r>
          </a:p>
          <a:p>
            <a:pPr algn="l">
              <a:lnSpc>
                <a:spcPts val="2165"/>
              </a:lnSpc>
              <a:spcBef>
                <a:spcPct val="0"/>
              </a:spcBef>
            </a:pPr>
            <a:r>
              <a:rPr lang="en-US" sz="1774" spc="88">
                <a:solidFill>
                  <a:srgbClr val="FFFFFF"/>
                </a:solidFill>
                <a:latin typeface="Roboto"/>
                <a:ea typeface="Roboto"/>
                <a:cs typeface="Roboto"/>
                <a:sym typeface="Roboto"/>
              </a:rPr>
              <a:t>• projektna gradiva in učne platforme</a:t>
            </a:r>
          </a:p>
          <a:p>
            <a:pPr algn="l">
              <a:lnSpc>
                <a:spcPts val="2165"/>
              </a:lnSpc>
              <a:spcBef>
                <a:spcPct val="0"/>
              </a:spcBef>
            </a:pPr>
            <a:r>
              <a:rPr lang="en-US" sz="1774" spc="88">
                <a:solidFill>
                  <a:srgbClr val="FFFFFF"/>
                </a:solidFill>
                <a:latin typeface="Roboto"/>
                <a:ea typeface="Roboto"/>
                <a:cs typeface="Roboto"/>
                <a:sym typeface="Roboto"/>
              </a:rPr>
              <a:t>• VR očala za preizkus</a:t>
            </a:r>
          </a:p>
          <a:p>
            <a:pPr algn="l">
              <a:lnSpc>
                <a:spcPts val="2165"/>
              </a:lnSpc>
              <a:spcBef>
                <a:spcPct val="0"/>
              </a:spcBef>
            </a:pPr>
            <a:r>
              <a:rPr lang="en-US" sz="1774" spc="88">
                <a:solidFill>
                  <a:srgbClr val="FFFFFF"/>
                </a:solidFill>
                <a:latin typeface="Roboto"/>
                <a:ea typeface="Roboto"/>
                <a:cs typeface="Roboto"/>
                <a:sym typeface="Roboto"/>
              </a:rPr>
              <a:t>• nagradna igra </a:t>
            </a:r>
          </a:p>
          <a:p>
            <a:pPr algn="l">
              <a:lnSpc>
                <a:spcPts val="1789"/>
              </a:lnSpc>
              <a:spcBef>
                <a:spcPct val="0"/>
              </a:spcBef>
            </a:pPr>
          </a:p>
          <a:p>
            <a:pPr algn="l">
              <a:lnSpc>
                <a:spcPts val="4330"/>
              </a:lnSpc>
              <a:spcBef>
                <a:spcPct val="0"/>
              </a:spcBef>
            </a:pPr>
            <a:r>
              <a:rPr lang="en-US" b="true" sz="3549" spc="177">
                <a:solidFill>
                  <a:srgbClr val="FFFFFF"/>
                </a:solidFill>
                <a:latin typeface="Roboto Bold"/>
                <a:ea typeface="Roboto Bold"/>
                <a:cs typeface="Roboto Bold"/>
                <a:sym typeface="Roboto Bold"/>
              </a:rPr>
              <a:t>KJE?</a:t>
            </a:r>
          </a:p>
          <a:p>
            <a:pPr algn="l">
              <a:lnSpc>
                <a:spcPts val="2165"/>
              </a:lnSpc>
              <a:spcBef>
                <a:spcPct val="0"/>
              </a:spcBef>
            </a:pPr>
            <a:r>
              <a:rPr lang="en-US" sz="1774" spc="88">
                <a:solidFill>
                  <a:srgbClr val="FFFFFF"/>
                </a:solidFill>
                <a:latin typeface="Roboto"/>
                <a:ea typeface="Roboto"/>
                <a:cs typeface="Roboto"/>
                <a:sym typeface="Roboto"/>
              </a:rPr>
              <a:t>Avla Planeta Tuš, Novo mesto</a:t>
            </a:r>
          </a:p>
          <a:p>
            <a:pPr algn="l">
              <a:lnSpc>
                <a:spcPts val="1789"/>
              </a:lnSpc>
              <a:spcBef>
                <a:spcPct val="0"/>
              </a:spcBef>
            </a:pPr>
          </a:p>
          <a:p>
            <a:pPr algn="l">
              <a:lnSpc>
                <a:spcPts val="4330"/>
              </a:lnSpc>
              <a:spcBef>
                <a:spcPct val="0"/>
              </a:spcBef>
            </a:pPr>
            <a:r>
              <a:rPr lang="en-US" b="true" sz="3549" spc="177">
                <a:solidFill>
                  <a:srgbClr val="FFFFFF"/>
                </a:solidFill>
                <a:latin typeface="Roboto Bold"/>
                <a:ea typeface="Roboto Bold"/>
                <a:cs typeface="Roboto Bold"/>
                <a:sym typeface="Roboto Bold"/>
              </a:rPr>
              <a:t>KDAJ?</a:t>
            </a:r>
          </a:p>
          <a:p>
            <a:pPr algn="l">
              <a:lnSpc>
                <a:spcPts val="2165"/>
              </a:lnSpc>
              <a:spcBef>
                <a:spcPct val="0"/>
              </a:spcBef>
            </a:pPr>
            <a:r>
              <a:rPr lang="en-US" sz="1774" spc="88">
                <a:solidFill>
                  <a:srgbClr val="FFFFFF"/>
                </a:solidFill>
                <a:latin typeface="Roboto"/>
                <a:ea typeface="Roboto"/>
                <a:cs typeface="Roboto"/>
                <a:sym typeface="Roboto"/>
              </a:rPr>
              <a:t>Sreda, 14. 10. 2026, od </a:t>
            </a:r>
            <a:r>
              <a:rPr lang="en-US" sz="1774" spc="88">
                <a:solidFill>
                  <a:srgbClr val="FFFFFF"/>
                </a:solidFill>
                <a:latin typeface="Roboto"/>
                <a:ea typeface="Roboto"/>
                <a:cs typeface="Roboto"/>
                <a:sym typeface="Roboto"/>
              </a:rPr>
              <a:t>9.00 do 12.00</a:t>
            </a:r>
          </a:p>
          <a:p>
            <a:pPr algn="l">
              <a:lnSpc>
                <a:spcPts val="2165"/>
              </a:lnSpc>
              <a:spcBef>
                <a:spcPct val="0"/>
              </a:spcBef>
            </a:pPr>
            <a:r>
              <a:rPr lang="en-US" sz="1774" spc="88">
                <a:solidFill>
                  <a:srgbClr val="FFFFFF"/>
                </a:solidFill>
                <a:latin typeface="Roboto"/>
                <a:ea typeface="Roboto"/>
                <a:cs typeface="Roboto"/>
                <a:sym typeface="Roboto"/>
              </a:rPr>
              <a:t>Dogodek je brezplačen in odprt za vse.</a:t>
            </a:r>
          </a:p>
          <a:p>
            <a:pPr algn="l">
              <a:lnSpc>
                <a:spcPts val="2165"/>
              </a:lnSpc>
              <a:spcBef>
                <a:spcPct val="0"/>
              </a:spcBef>
            </a:pPr>
            <a:r>
              <a:rPr lang="en-US" sz="1774" spc="88">
                <a:solidFill>
                  <a:srgbClr val="FFFFFF"/>
                </a:solidFill>
                <a:latin typeface="Roboto"/>
                <a:ea typeface="Roboto"/>
                <a:cs typeface="Roboto"/>
                <a:sym typeface="Roboto"/>
              </a:rPr>
              <a:t>RIC Novo mesto</a:t>
            </a:r>
          </a:p>
          <a:p>
            <a:pPr algn="l">
              <a:lnSpc>
                <a:spcPts val="2165"/>
              </a:lnSpc>
              <a:spcBef>
                <a:spcPct val="0"/>
              </a:spcBef>
            </a:pPr>
            <a:r>
              <a:rPr lang="en-US" sz="1774" spc="88">
                <a:solidFill>
                  <a:srgbClr val="FFFFFF"/>
                </a:solidFill>
                <a:latin typeface="Roboto"/>
                <a:ea typeface="Roboto"/>
                <a:cs typeface="Roboto"/>
                <a:sym typeface="Roboto"/>
              </a:rPr>
              <a:t>www.ric-nm.si</a:t>
            </a:r>
          </a:p>
          <a:p>
            <a:pPr algn="l">
              <a:lnSpc>
                <a:spcPts val="2165"/>
              </a:lnSpc>
              <a:spcBef>
                <a:spcPct val="0"/>
              </a:spcBef>
            </a:pPr>
            <a:r>
              <a:rPr lang="en-US" sz="1774" spc="88">
                <a:solidFill>
                  <a:srgbClr val="FFFFFF"/>
                </a:solidFill>
                <a:latin typeface="Roboto"/>
                <a:ea typeface="Roboto"/>
                <a:cs typeface="Roboto"/>
                <a:sym typeface="Roboto"/>
              </a:rPr>
              <a:t>Instagram: @ricnovomesto</a:t>
            </a:r>
          </a:p>
        </p:txBody>
      </p:sp>
      <p:pic>
        <p:nvPicPr>
          <p:cNvPr name="Picture 23" id="23"/>
          <p:cNvPicPr>
            <a:picLocks noChangeAspect="true"/>
          </p:cNvPicPr>
          <p:nvPr/>
        </p:nvPicPr>
        <p:blipFill>
          <a:blip r:embed="rId8"/>
          <a:stretch>
            <a:fillRect/>
          </a:stretch>
        </p:blipFill>
        <p:spPr>
          <a:xfrm rot="0">
            <a:off x="6148614" y="6678539"/>
            <a:ext cx="2814284" cy="2814284"/>
          </a:xfrm>
          <a:prstGeom prst="rect">
            <a:avLst/>
          </a:prstGeom>
        </p:spPr>
      </p:pic>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81416" y="0"/>
            <a:ext cx="18590137" cy="10287000"/>
            <a:chOff x="0" y="0"/>
            <a:chExt cx="24786850" cy="13716000"/>
          </a:xfrm>
        </p:grpSpPr>
        <p:sp>
          <p:nvSpPr>
            <p:cNvPr name="Freeform 3" id="3"/>
            <p:cNvSpPr/>
            <p:nvPr/>
          </p:nvSpPr>
          <p:spPr>
            <a:xfrm flipH="false" flipV="false" rot="0">
              <a:off x="0" y="0"/>
              <a:ext cx="24786848" cy="13716000"/>
            </a:xfrm>
            <a:custGeom>
              <a:avLst/>
              <a:gdLst/>
              <a:ahLst/>
              <a:cxnLst/>
              <a:rect r="r" b="b" t="t" l="l"/>
              <a:pathLst>
                <a:path h="13716000" w="24786848">
                  <a:moveTo>
                    <a:pt x="0" y="0"/>
                  </a:moveTo>
                  <a:lnTo>
                    <a:pt x="24786848" y="0"/>
                  </a:lnTo>
                  <a:lnTo>
                    <a:pt x="24786848" y="13716000"/>
                  </a:lnTo>
                  <a:lnTo>
                    <a:pt x="0" y="13716000"/>
                  </a:lnTo>
                  <a:close/>
                </a:path>
              </a:pathLst>
            </a:custGeom>
            <a:solidFill>
              <a:srgbClr val="104B22"/>
            </a:solidFill>
          </p:spPr>
        </p:sp>
      </p:grpSp>
      <p:grpSp>
        <p:nvGrpSpPr>
          <p:cNvPr name="Group 4" id="4"/>
          <p:cNvGrpSpPr/>
          <p:nvPr/>
        </p:nvGrpSpPr>
        <p:grpSpPr>
          <a:xfrm rot="0">
            <a:off x="9548628" y="0"/>
            <a:ext cx="10180650" cy="11183742"/>
            <a:chOff x="0" y="0"/>
            <a:chExt cx="12485784" cy="13716000"/>
          </a:xfrm>
        </p:grpSpPr>
        <p:sp>
          <p:nvSpPr>
            <p:cNvPr name="Freeform 5" id="5" descr="Icono  El contenido generado por IA puede ser incorrecto."/>
            <p:cNvSpPr/>
            <p:nvPr/>
          </p:nvSpPr>
          <p:spPr>
            <a:xfrm flipH="false" flipV="false" rot="0">
              <a:off x="0" y="0"/>
              <a:ext cx="12485751" cy="13716000"/>
            </a:xfrm>
            <a:custGeom>
              <a:avLst/>
              <a:gdLst/>
              <a:ahLst/>
              <a:cxnLst/>
              <a:rect r="r" b="b" t="t" l="l"/>
              <a:pathLst>
                <a:path h="13716000" w="12485751">
                  <a:moveTo>
                    <a:pt x="0" y="0"/>
                  </a:moveTo>
                  <a:lnTo>
                    <a:pt x="12485751" y="0"/>
                  </a:lnTo>
                  <a:lnTo>
                    <a:pt x="12485751" y="13716000"/>
                  </a:lnTo>
                  <a:lnTo>
                    <a:pt x="0" y="13716000"/>
                  </a:lnTo>
                  <a:lnTo>
                    <a:pt x="0" y="0"/>
                  </a:lnTo>
                  <a:close/>
                </a:path>
              </a:pathLst>
            </a:custGeom>
            <a:blipFill>
              <a:blip r:embed="rId2">
                <a:alphaModFix amt="68000"/>
              </a:blip>
              <a:stretch>
                <a:fillRect l="-75849" t="0" r="0" b="-44"/>
              </a:stretch>
            </a:blipFill>
          </p:spPr>
        </p:sp>
      </p:grpSp>
      <p:grpSp>
        <p:nvGrpSpPr>
          <p:cNvPr name="Group 6" id="6"/>
          <p:cNvGrpSpPr/>
          <p:nvPr/>
        </p:nvGrpSpPr>
        <p:grpSpPr>
          <a:xfrm rot="0">
            <a:off x="625720" y="383972"/>
            <a:ext cx="4191014" cy="1300086"/>
            <a:chOff x="0" y="0"/>
            <a:chExt cx="5588018" cy="1733448"/>
          </a:xfrm>
        </p:grpSpPr>
        <p:sp>
          <p:nvSpPr>
            <p:cNvPr name="Freeform 7" id="7" descr="Texto, Logotipo  El contenido generado por IA puede ser incorrecto."/>
            <p:cNvSpPr/>
            <p:nvPr/>
          </p:nvSpPr>
          <p:spPr>
            <a:xfrm flipH="false" flipV="false" rot="0">
              <a:off x="0" y="0"/>
              <a:ext cx="5588000" cy="1733423"/>
            </a:xfrm>
            <a:custGeom>
              <a:avLst/>
              <a:gdLst/>
              <a:ahLst/>
              <a:cxnLst/>
              <a:rect r="r" b="b" t="t" l="l"/>
              <a:pathLst>
                <a:path h="1733423" w="5588000">
                  <a:moveTo>
                    <a:pt x="0" y="0"/>
                  </a:moveTo>
                  <a:lnTo>
                    <a:pt x="5588000" y="0"/>
                  </a:lnTo>
                  <a:lnTo>
                    <a:pt x="5588000" y="1733423"/>
                  </a:lnTo>
                  <a:lnTo>
                    <a:pt x="0" y="1733423"/>
                  </a:lnTo>
                  <a:lnTo>
                    <a:pt x="0" y="0"/>
                  </a:lnTo>
                  <a:close/>
                </a:path>
              </a:pathLst>
            </a:custGeom>
            <a:blipFill>
              <a:blip r:embed="rId3"/>
              <a:stretch>
                <a:fillRect l="0" t="-98" r="0" b="-100"/>
              </a:stretch>
            </a:blipFill>
          </p:spPr>
        </p:sp>
      </p:grpSp>
      <p:sp>
        <p:nvSpPr>
          <p:cNvPr name="TextBox 8" id="8"/>
          <p:cNvSpPr txBox="true"/>
          <p:nvPr/>
        </p:nvSpPr>
        <p:spPr>
          <a:xfrm rot="0">
            <a:off x="1028700" y="3525566"/>
            <a:ext cx="10898310" cy="3996773"/>
          </a:xfrm>
          <a:prstGeom prst="rect">
            <a:avLst/>
          </a:prstGeom>
        </p:spPr>
        <p:txBody>
          <a:bodyPr anchor="t" rtlCol="false" tIns="0" lIns="0" bIns="0" rIns="0">
            <a:spAutoFit/>
          </a:bodyPr>
          <a:lstStyle/>
          <a:p>
            <a:pPr algn="l">
              <a:lnSpc>
                <a:spcPts val="6964"/>
              </a:lnSpc>
            </a:pPr>
            <a:r>
              <a:rPr lang="en-US" sz="7179" b="true">
                <a:solidFill>
                  <a:srgbClr val="FFFFFF"/>
                </a:solidFill>
                <a:latin typeface="Arial MT Pro Bold"/>
                <a:ea typeface="Arial MT Pro Bold"/>
                <a:cs typeface="Arial MT Pro Bold"/>
                <a:sym typeface="Arial MT Pro Bold"/>
              </a:rPr>
              <a:t>Finančna pismenost za razvoj trajnostnih poslovnih idej</a:t>
            </a:r>
          </a:p>
          <a:p>
            <a:pPr algn="l">
              <a:lnSpc>
                <a:spcPts val="6964"/>
              </a:lnSpc>
            </a:pPr>
          </a:p>
          <a:p>
            <a:pPr algn="l">
              <a:lnSpc>
                <a:spcPts val="2910"/>
              </a:lnSpc>
            </a:pPr>
          </a:p>
        </p:txBody>
      </p:sp>
      <p:sp>
        <p:nvSpPr>
          <p:cNvPr name="Freeform 9" id="9"/>
          <p:cNvSpPr/>
          <p:nvPr/>
        </p:nvSpPr>
        <p:spPr>
          <a:xfrm flipH="false" flipV="false" rot="0">
            <a:off x="1028700" y="8815309"/>
            <a:ext cx="3486610" cy="724056"/>
          </a:xfrm>
          <a:custGeom>
            <a:avLst/>
            <a:gdLst/>
            <a:ahLst/>
            <a:cxnLst/>
            <a:rect r="r" b="b" t="t" l="l"/>
            <a:pathLst>
              <a:path h="724056" w="3486610">
                <a:moveTo>
                  <a:pt x="0" y="0"/>
                </a:moveTo>
                <a:lnTo>
                  <a:pt x="3486610" y="0"/>
                </a:lnTo>
                <a:lnTo>
                  <a:pt x="3486610" y="724057"/>
                </a:lnTo>
                <a:lnTo>
                  <a:pt x="0" y="724057"/>
                </a:lnTo>
                <a:lnTo>
                  <a:pt x="0" y="0"/>
                </a:lnTo>
                <a:close/>
              </a:path>
            </a:pathLst>
          </a:custGeom>
          <a:blipFill>
            <a:blip r:embed="rId4"/>
            <a:stretch>
              <a:fillRect l="0" t="0" r="0" b="0"/>
            </a:stretch>
          </a:blipFill>
        </p:spPr>
      </p:sp>
      <p:sp>
        <p:nvSpPr>
          <p:cNvPr name="TextBox 10" id="10"/>
          <p:cNvSpPr txBox="true"/>
          <p:nvPr/>
        </p:nvSpPr>
        <p:spPr>
          <a:xfrm rot="0">
            <a:off x="4926840" y="8878227"/>
            <a:ext cx="10497897" cy="558260"/>
          </a:xfrm>
          <a:prstGeom prst="rect">
            <a:avLst/>
          </a:prstGeom>
        </p:spPr>
        <p:txBody>
          <a:bodyPr anchor="t" rtlCol="false" tIns="0" lIns="0" bIns="0" rIns="0">
            <a:spAutoFit/>
          </a:bodyPr>
          <a:lstStyle/>
          <a:p>
            <a:pPr algn="l">
              <a:lnSpc>
                <a:spcPts val="1590"/>
              </a:lnSpc>
            </a:pPr>
            <a:r>
              <a:rPr lang="en-US" sz="1575">
                <a:solidFill>
                  <a:srgbClr val="FFFFFF"/>
                </a:solidFill>
                <a:latin typeface="Arial MT Pro"/>
                <a:ea typeface="Arial MT Pro"/>
                <a:cs typeface="Arial MT Pro"/>
                <a:sym typeface="Arial MT Pro"/>
              </a:rPr>
              <a:t>ERASMUS-2024-1-DE02-KA220-ADU-000245272</a:t>
            </a:r>
          </a:p>
          <a:p>
            <a:pPr algn="l">
              <a:lnSpc>
                <a:spcPts val="1287"/>
              </a:lnSpc>
              <a:spcBef>
                <a:spcPct val="0"/>
              </a:spcBef>
            </a:pPr>
            <a:r>
              <a:rPr lang="en-US" sz="1275">
                <a:solidFill>
                  <a:srgbClr val="FFFFFF"/>
                </a:solidFill>
                <a:latin typeface="Arial MT Pro"/>
                <a:ea typeface="Arial MT Pro"/>
                <a:cs typeface="Arial MT Pro"/>
                <a:sym typeface="Arial MT Pro"/>
              </a:rPr>
              <a:t>Financira Evropska unija. Izražena stališča in mnenja so izključno stališča in mnenja avtorja(-ev) in ne odražajo nujno stališč in mnenj Evropske unije ali Evropske izvajalske agencije za izobraževanje in kulturo (EACEA). Niti Evropska unija niti EACEA ne moreta biti odgovorni zanje</a:t>
            </a:r>
          </a:p>
        </p:txBody>
      </p:sp>
      <p:sp>
        <p:nvSpPr>
          <p:cNvPr name="TextBox 11" id="11"/>
          <p:cNvSpPr txBox="true"/>
          <p:nvPr/>
        </p:nvSpPr>
        <p:spPr>
          <a:xfrm rot="0">
            <a:off x="13458369" y="1148257"/>
            <a:ext cx="4414382" cy="2971710"/>
          </a:xfrm>
          <a:prstGeom prst="rect">
            <a:avLst/>
          </a:prstGeom>
        </p:spPr>
        <p:txBody>
          <a:bodyPr anchor="t" rtlCol="false" tIns="0" lIns="0" bIns="0" rIns="0">
            <a:spAutoFit/>
          </a:bodyPr>
          <a:lstStyle/>
          <a:p>
            <a:pPr algn="ctr">
              <a:lnSpc>
                <a:spcPts val="3294"/>
              </a:lnSpc>
              <a:spcBef>
                <a:spcPct val="0"/>
              </a:spcBef>
            </a:pPr>
            <a:r>
              <a:rPr lang="en-US" sz="2745">
                <a:solidFill>
                  <a:srgbClr val="FFFFFF">
                    <a:alpha val="85882"/>
                  </a:srgbClr>
                </a:solidFill>
                <a:latin typeface="Arial MT Pro"/>
                <a:ea typeface="Arial MT Pro"/>
                <a:cs typeface="Arial MT Pro"/>
                <a:sym typeface="Arial MT Pro"/>
              </a:rPr>
              <a:t>Izboljšanje kakovosti, vključevanja in dostopnosti izobraževanja odraslih z digitalnimi inovacijami ter pridobivanjem zelenih podjetniških spretnosti odraslih z manj priložnostmi.</a:t>
            </a:r>
          </a:p>
        </p:txBody>
      </p:sp>
      <p:sp>
        <p:nvSpPr>
          <p:cNvPr name="TextBox 12" id="12"/>
          <p:cNvSpPr txBox="true"/>
          <p:nvPr/>
        </p:nvSpPr>
        <p:spPr>
          <a:xfrm rot="0">
            <a:off x="1100105" y="2557231"/>
            <a:ext cx="16027095" cy="807720"/>
          </a:xfrm>
          <a:prstGeom prst="rect">
            <a:avLst/>
          </a:prstGeom>
        </p:spPr>
        <p:txBody>
          <a:bodyPr anchor="t" rtlCol="false" tIns="0" lIns="0" bIns="0" rIns="0">
            <a:spAutoFit/>
          </a:bodyPr>
          <a:lstStyle/>
          <a:p>
            <a:pPr algn="l">
              <a:lnSpc>
                <a:spcPts val="5114"/>
              </a:lnSpc>
            </a:pPr>
            <a:r>
              <a:rPr lang="en-US" sz="5499" b="true">
                <a:solidFill>
                  <a:srgbClr val="EAEA5C"/>
                </a:solidFill>
                <a:latin typeface="Arial MT Pro Bold"/>
                <a:ea typeface="Arial MT Pro Bold"/>
                <a:cs typeface="Arial MT Pro Bold"/>
                <a:sym typeface="Arial MT Pro Bold"/>
              </a:rPr>
              <a:t>GREENovation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AEA5C">
                <a:alpha val="100000"/>
              </a:srgbClr>
            </a:gs>
            <a:gs pos="100000">
              <a:srgbClr val="009830">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531315" y="564475"/>
            <a:ext cx="17225369" cy="8968724"/>
            <a:chOff x="0" y="0"/>
            <a:chExt cx="6678716" cy="3477403"/>
          </a:xfrm>
        </p:grpSpPr>
        <p:sp>
          <p:nvSpPr>
            <p:cNvPr name="Freeform 3" id="3"/>
            <p:cNvSpPr/>
            <p:nvPr/>
          </p:nvSpPr>
          <p:spPr>
            <a:xfrm flipH="false" flipV="false" rot="0">
              <a:off x="12700" y="12700"/>
              <a:ext cx="6613946" cy="3408823"/>
            </a:xfrm>
            <a:custGeom>
              <a:avLst/>
              <a:gdLst/>
              <a:ahLst/>
              <a:cxnLst/>
              <a:rect r="r" b="b" t="t" l="l"/>
              <a:pathLst>
                <a:path h="3408823" w="6613946">
                  <a:moveTo>
                    <a:pt x="146050" y="3408823"/>
                  </a:moveTo>
                  <a:lnTo>
                    <a:pt x="6467896" y="3408823"/>
                  </a:lnTo>
                  <a:cubicBezTo>
                    <a:pt x="6547906" y="3408823"/>
                    <a:pt x="6613946" y="3342784"/>
                    <a:pt x="6613946" y="3262773"/>
                  </a:cubicBezTo>
                  <a:lnTo>
                    <a:pt x="6613946" y="146050"/>
                  </a:lnTo>
                  <a:cubicBezTo>
                    <a:pt x="6613946" y="66040"/>
                    <a:pt x="6547906" y="0"/>
                    <a:pt x="6467896" y="0"/>
                  </a:cubicBezTo>
                  <a:lnTo>
                    <a:pt x="146050" y="0"/>
                  </a:lnTo>
                  <a:cubicBezTo>
                    <a:pt x="66040" y="0"/>
                    <a:pt x="0" y="66040"/>
                    <a:pt x="0" y="146050"/>
                  </a:cubicBezTo>
                  <a:lnTo>
                    <a:pt x="0" y="3262773"/>
                  </a:lnTo>
                  <a:cubicBezTo>
                    <a:pt x="0" y="3344053"/>
                    <a:pt x="66040" y="3408823"/>
                    <a:pt x="146050" y="3408823"/>
                  </a:cubicBezTo>
                  <a:close/>
                </a:path>
              </a:pathLst>
            </a:custGeom>
            <a:solidFill>
              <a:srgbClr val="FFFFFF"/>
            </a:solidFill>
          </p:spPr>
        </p:sp>
        <p:sp>
          <p:nvSpPr>
            <p:cNvPr name="Freeform 4" id="4"/>
            <p:cNvSpPr/>
            <p:nvPr/>
          </p:nvSpPr>
          <p:spPr>
            <a:xfrm flipH="false" flipV="false" rot="0">
              <a:off x="0" y="0"/>
              <a:ext cx="6678716" cy="3477403"/>
            </a:xfrm>
            <a:custGeom>
              <a:avLst/>
              <a:gdLst/>
              <a:ahLst/>
              <a:cxnLst/>
              <a:rect r="r" b="b" t="t" l="l"/>
              <a:pathLst>
                <a:path h="3477403" w="6678716">
                  <a:moveTo>
                    <a:pt x="6615216" y="74930"/>
                  </a:moveTo>
                  <a:cubicBezTo>
                    <a:pt x="6587276" y="30480"/>
                    <a:pt x="6537746" y="0"/>
                    <a:pt x="6480596" y="0"/>
                  </a:cubicBezTo>
                  <a:lnTo>
                    <a:pt x="158750" y="0"/>
                  </a:lnTo>
                  <a:cubicBezTo>
                    <a:pt x="71120" y="0"/>
                    <a:pt x="0" y="71120"/>
                    <a:pt x="0" y="158750"/>
                  </a:cubicBezTo>
                  <a:lnTo>
                    <a:pt x="0" y="3275473"/>
                  </a:lnTo>
                  <a:cubicBezTo>
                    <a:pt x="0" y="3327543"/>
                    <a:pt x="25400" y="3373263"/>
                    <a:pt x="63500" y="3402473"/>
                  </a:cubicBezTo>
                  <a:cubicBezTo>
                    <a:pt x="91440" y="3446923"/>
                    <a:pt x="140970" y="3477403"/>
                    <a:pt x="221295" y="3477403"/>
                  </a:cubicBezTo>
                  <a:lnTo>
                    <a:pt x="6519966" y="3477403"/>
                  </a:lnTo>
                  <a:cubicBezTo>
                    <a:pt x="6607596" y="3477403"/>
                    <a:pt x="6678716" y="3406284"/>
                    <a:pt x="6678716" y="3318653"/>
                  </a:cubicBezTo>
                  <a:lnTo>
                    <a:pt x="6678716" y="211255"/>
                  </a:lnTo>
                  <a:cubicBezTo>
                    <a:pt x="6678716" y="149860"/>
                    <a:pt x="6653316" y="104140"/>
                    <a:pt x="6615216" y="74930"/>
                  </a:cubicBezTo>
                  <a:close/>
                  <a:moveTo>
                    <a:pt x="12700" y="3275473"/>
                  </a:moveTo>
                  <a:lnTo>
                    <a:pt x="12700" y="158750"/>
                  </a:lnTo>
                  <a:cubicBezTo>
                    <a:pt x="12700" y="78740"/>
                    <a:pt x="78740" y="12700"/>
                    <a:pt x="158750" y="12700"/>
                  </a:cubicBezTo>
                  <a:lnTo>
                    <a:pt x="6480596" y="12700"/>
                  </a:lnTo>
                  <a:cubicBezTo>
                    <a:pt x="6560606" y="12700"/>
                    <a:pt x="6626646" y="78740"/>
                    <a:pt x="6626646" y="158750"/>
                  </a:cubicBezTo>
                  <a:lnTo>
                    <a:pt x="6626646" y="3275473"/>
                  </a:lnTo>
                  <a:cubicBezTo>
                    <a:pt x="6626646" y="3355484"/>
                    <a:pt x="6560606" y="3421523"/>
                    <a:pt x="6480596" y="3421523"/>
                  </a:cubicBezTo>
                  <a:lnTo>
                    <a:pt x="158750" y="3421523"/>
                  </a:lnTo>
                  <a:cubicBezTo>
                    <a:pt x="78740" y="3421523"/>
                    <a:pt x="12700" y="3356753"/>
                    <a:pt x="12700" y="3275473"/>
                  </a:cubicBezTo>
                  <a:close/>
                </a:path>
              </a:pathLst>
            </a:custGeom>
            <a:solidFill>
              <a:srgbClr val="8FC932"/>
            </a:solidFill>
          </p:spPr>
        </p:sp>
      </p:grpSp>
      <p:sp>
        <p:nvSpPr>
          <p:cNvPr name="Freeform 5" id="5"/>
          <p:cNvSpPr/>
          <p:nvPr/>
        </p:nvSpPr>
        <p:spPr>
          <a:xfrm flipH="false" flipV="false" rot="0">
            <a:off x="14685452" y="1029101"/>
            <a:ext cx="2738271" cy="568650"/>
          </a:xfrm>
          <a:custGeom>
            <a:avLst/>
            <a:gdLst/>
            <a:ahLst/>
            <a:cxnLst/>
            <a:rect r="r" b="b" t="t" l="l"/>
            <a:pathLst>
              <a:path h="568650" w="2738271">
                <a:moveTo>
                  <a:pt x="0" y="0"/>
                </a:moveTo>
                <a:lnTo>
                  <a:pt x="2738270" y="0"/>
                </a:lnTo>
                <a:lnTo>
                  <a:pt x="2738270" y="568650"/>
                </a:lnTo>
                <a:lnTo>
                  <a:pt x="0" y="568650"/>
                </a:lnTo>
                <a:lnTo>
                  <a:pt x="0" y="0"/>
                </a:lnTo>
                <a:close/>
              </a:path>
            </a:pathLst>
          </a:custGeom>
          <a:blipFill>
            <a:blip r:embed="rId2"/>
            <a:stretch>
              <a:fillRect l="0" t="0" r="0" b="0"/>
            </a:stretch>
          </a:blipFill>
        </p:spPr>
      </p:sp>
      <p:sp>
        <p:nvSpPr>
          <p:cNvPr name="Freeform 6" id="6"/>
          <p:cNvSpPr/>
          <p:nvPr/>
        </p:nvSpPr>
        <p:spPr>
          <a:xfrm flipH="false" flipV="false" rot="0">
            <a:off x="10063392" y="2406746"/>
            <a:ext cx="6067170" cy="5740909"/>
          </a:xfrm>
          <a:custGeom>
            <a:avLst/>
            <a:gdLst/>
            <a:ahLst/>
            <a:cxnLst/>
            <a:rect r="r" b="b" t="t" l="l"/>
            <a:pathLst>
              <a:path h="5740909" w="6067170">
                <a:moveTo>
                  <a:pt x="0" y="0"/>
                </a:moveTo>
                <a:lnTo>
                  <a:pt x="6067170" y="0"/>
                </a:lnTo>
                <a:lnTo>
                  <a:pt x="6067170" y="5740909"/>
                </a:lnTo>
                <a:lnTo>
                  <a:pt x="0" y="5740909"/>
                </a:lnTo>
                <a:lnTo>
                  <a:pt x="0" y="0"/>
                </a:lnTo>
                <a:close/>
              </a:path>
            </a:pathLst>
          </a:custGeom>
          <a:blipFill>
            <a:blip r:embed="rId3"/>
            <a:stretch>
              <a:fillRect l="-20003" t="-127208" r="-235258" b="-22467"/>
            </a:stretch>
          </a:blipFill>
        </p:spPr>
      </p:sp>
      <p:sp>
        <p:nvSpPr>
          <p:cNvPr name="TextBox 7" id="7"/>
          <p:cNvSpPr txBox="true"/>
          <p:nvPr/>
        </p:nvSpPr>
        <p:spPr>
          <a:xfrm rot="0">
            <a:off x="1498866" y="2214075"/>
            <a:ext cx="7645134" cy="6421713"/>
          </a:xfrm>
          <a:prstGeom prst="rect">
            <a:avLst/>
          </a:prstGeom>
        </p:spPr>
        <p:txBody>
          <a:bodyPr anchor="t" rtlCol="false" tIns="0" lIns="0" bIns="0" rIns="0">
            <a:spAutoFit/>
          </a:bodyPr>
          <a:lstStyle/>
          <a:p>
            <a:pPr algn="l" marL="601780" indent="-300890" lvl="1">
              <a:lnSpc>
                <a:spcPts val="3930"/>
              </a:lnSpc>
              <a:buAutoNum type="arabicPeriod" startAt="1"/>
            </a:pPr>
            <a:r>
              <a:rPr lang="en-US" sz="2787" spc="61">
                <a:solidFill>
                  <a:srgbClr val="4B568C"/>
                </a:solidFill>
                <a:latin typeface="Poppins Medium"/>
                <a:ea typeface="Poppins Medium"/>
                <a:cs typeface="Poppins Medium"/>
                <a:sym typeface="Poppins Medium"/>
              </a:rPr>
              <a:t>Zeleno podjetje je podje</a:t>
            </a:r>
            <a:r>
              <a:rPr lang="en-US" sz="2787" spc="61">
                <a:solidFill>
                  <a:srgbClr val="4B568C"/>
                </a:solidFill>
                <a:latin typeface="Poppins Medium"/>
                <a:ea typeface="Poppins Medium"/>
                <a:cs typeface="Poppins Medium"/>
                <a:sym typeface="Poppins Medium"/>
              </a:rPr>
              <a:t>tje,</a:t>
            </a:r>
            <a:r>
              <a:rPr lang="en-US" sz="2787" spc="61">
                <a:solidFill>
                  <a:srgbClr val="4B568C"/>
                </a:solidFill>
                <a:latin typeface="Poppins Medium"/>
                <a:ea typeface="Poppins Medium"/>
                <a:cs typeface="Poppins Medium"/>
                <a:sym typeface="Poppins Medium"/>
              </a:rPr>
              <a:t> ki s svojimi izdelki ali storitvami skrbi tudi za okolje.</a:t>
            </a:r>
          </a:p>
          <a:p>
            <a:pPr algn="l" marL="601780" indent="-300890" lvl="1">
              <a:lnSpc>
                <a:spcPts val="3930"/>
              </a:lnSpc>
              <a:buAutoNum type="arabicPeriod" startAt="1"/>
            </a:pPr>
            <a:r>
              <a:rPr lang="en-US" sz="2787" spc="61">
                <a:solidFill>
                  <a:srgbClr val="4B568C"/>
                </a:solidFill>
                <a:latin typeface="Poppins Medium"/>
                <a:ea typeface="Poppins Medium"/>
                <a:cs typeface="Poppins Medium"/>
                <a:sym typeface="Poppins Medium"/>
              </a:rPr>
              <a:t>Zmanjšuje količino odpadkov.</a:t>
            </a:r>
          </a:p>
          <a:p>
            <a:pPr algn="l" marL="601780" indent="-300890" lvl="1">
              <a:lnSpc>
                <a:spcPts val="3930"/>
              </a:lnSpc>
              <a:buAutoNum type="arabicPeriod" startAt="1"/>
            </a:pPr>
            <a:r>
              <a:rPr lang="en-US" sz="2787" spc="61">
                <a:solidFill>
                  <a:srgbClr val="4B568C"/>
                </a:solidFill>
                <a:latin typeface="Poppins Medium"/>
                <a:ea typeface="Poppins Medium"/>
                <a:cs typeface="Poppins Medium"/>
                <a:sym typeface="Poppins Medium"/>
              </a:rPr>
              <a:t>Ponovno uporablja stare predmete.</a:t>
            </a:r>
          </a:p>
          <a:p>
            <a:pPr algn="l" marL="601780" indent="-300890" lvl="1">
              <a:lnSpc>
                <a:spcPts val="3930"/>
              </a:lnSpc>
              <a:buAutoNum type="arabicPeriod" startAt="1"/>
            </a:pPr>
            <a:r>
              <a:rPr lang="en-US" sz="2787" spc="61">
                <a:solidFill>
                  <a:srgbClr val="4B568C"/>
                </a:solidFill>
                <a:latin typeface="Poppins Medium"/>
                <a:ea typeface="Poppins Medium"/>
                <a:cs typeface="Poppins Medium"/>
                <a:sym typeface="Poppins Medium"/>
              </a:rPr>
              <a:t>Varčuje z energijo in vodo.</a:t>
            </a:r>
          </a:p>
          <a:p>
            <a:pPr algn="l" marL="601780" indent="-300890" lvl="1">
              <a:lnSpc>
                <a:spcPts val="3930"/>
              </a:lnSpc>
              <a:buAutoNum type="arabicPeriod" startAt="1"/>
            </a:pPr>
            <a:r>
              <a:rPr lang="en-US" sz="2787" spc="61">
                <a:solidFill>
                  <a:srgbClr val="4B568C"/>
                </a:solidFill>
                <a:latin typeface="Poppins Medium"/>
                <a:ea typeface="Poppins Medium"/>
                <a:cs typeface="Poppins Medium"/>
                <a:sym typeface="Poppins Medium"/>
              </a:rPr>
              <a:t>Uporablja na</a:t>
            </a:r>
            <a:r>
              <a:rPr lang="en-US" sz="2787" spc="61">
                <a:solidFill>
                  <a:srgbClr val="4B568C"/>
                </a:solidFill>
                <a:latin typeface="Poppins Medium"/>
                <a:ea typeface="Poppins Medium"/>
                <a:cs typeface="Poppins Medium"/>
                <a:sym typeface="Poppins Medium"/>
              </a:rPr>
              <a:t>ravne ali reciklirane materiale.</a:t>
            </a:r>
          </a:p>
          <a:p>
            <a:pPr algn="l" marL="601780" indent="-300890" lvl="1">
              <a:lnSpc>
                <a:spcPts val="3930"/>
              </a:lnSpc>
              <a:buAutoNum type="arabicPeriod" startAt="1"/>
            </a:pPr>
            <a:r>
              <a:rPr lang="en-US" sz="2787" spc="61">
                <a:solidFill>
                  <a:srgbClr val="4B568C"/>
                </a:solidFill>
                <a:latin typeface="Poppins Medium"/>
                <a:ea typeface="Poppins Medium"/>
                <a:cs typeface="Poppins Medium"/>
                <a:sym typeface="Poppins Medium"/>
              </a:rPr>
              <a:t>P</a:t>
            </a:r>
            <a:r>
              <a:rPr lang="en-US" sz="2787" spc="61">
                <a:solidFill>
                  <a:srgbClr val="4B568C"/>
                </a:solidFill>
                <a:latin typeface="Poppins Medium"/>
                <a:ea typeface="Poppins Medium"/>
                <a:cs typeface="Poppins Medium"/>
                <a:sym typeface="Poppins Medium"/>
              </a:rPr>
              <a:t>onuja izdelke in storitve, ki so prijaznejši do okolja.</a:t>
            </a:r>
          </a:p>
          <a:p>
            <a:pPr algn="l" marL="601780" indent="-300890" lvl="1">
              <a:lnSpc>
                <a:spcPts val="3930"/>
              </a:lnSpc>
              <a:buAutoNum type="arabicPeriod" startAt="1"/>
            </a:pPr>
            <a:r>
              <a:rPr lang="en-US" sz="2787" spc="61">
                <a:solidFill>
                  <a:srgbClr val="4B568C"/>
                </a:solidFill>
                <a:latin typeface="Poppins Medium"/>
                <a:ea typeface="Poppins Medium"/>
                <a:cs typeface="Poppins Medium"/>
                <a:sym typeface="Poppins Medium"/>
              </a:rPr>
              <a:t>Zeleno podjetje lahko hkrati zasluži denar in pomaga naravi.</a:t>
            </a:r>
          </a:p>
          <a:p>
            <a:pPr algn="l">
              <a:lnSpc>
                <a:spcPts val="3930"/>
              </a:lnSpc>
            </a:pPr>
          </a:p>
        </p:txBody>
      </p:sp>
      <p:grpSp>
        <p:nvGrpSpPr>
          <p:cNvPr name="Group 8" id="8"/>
          <p:cNvGrpSpPr/>
          <p:nvPr/>
        </p:nvGrpSpPr>
        <p:grpSpPr>
          <a:xfrm rot="0">
            <a:off x="1420979" y="871405"/>
            <a:ext cx="10311493" cy="1074429"/>
            <a:chOff x="0" y="0"/>
            <a:chExt cx="13748657" cy="1432571"/>
          </a:xfrm>
        </p:grpSpPr>
        <p:sp>
          <p:nvSpPr>
            <p:cNvPr name="Freeform 9" id="9"/>
            <p:cNvSpPr/>
            <p:nvPr/>
          </p:nvSpPr>
          <p:spPr>
            <a:xfrm flipH="false" flipV="false" rot="0">
              <a:off x="0" y="0"/>
              <a:ext cx="1315182" cy="1432571"/>
            </a:xfrm>
            <a:custGeom>
              <a:avLst/>
              <a:gdLst/>
              <a:ahLst/>
              <a:cxnLst/>
              <a:rect r="r" b="b" t="t" l="l"/>
              <a:pathLst>
                <a:path h="1432571" w="1315182">
                  <a:moveTo>
                    <a:pt x="0" y="0"/>
                  </a:moveTo>
                  <a:lnTo>
                    <a:pt x="1315182" y="0"/>
                  </a:lnTo>
                  <a:lnTo>
                    <a:pt x="1315182" y="1432571"/>
                  </a:lnTo>
                  <a:lnTo>
                    <a:pt x="0" y="1432571"/>
                  </a:lnTo>
                  <a:lnTo>
                    <a:pt x="0" y="0"/>
                  </a:lnTo>
                  <a:close/>
                </a:path>
              </a:pathLst>
            </a:custGeom>
            <a:blipFill>
              <a:blip r:embed="rId4"/>
              <a:stretch>
                <a:fillRect l="0" t="0" r="0" b="0"/>
              </a:stretch>
            </a:blipFill>
          </p:spPr>
        </p:sp>
        <p:sp>
          <p:nvSpPr>
            <p:cNvPr name="TextBox 10" id="10"/>
            <p:cNvSpPr txBox="true"/>
            <p:nvPr/>
          </p:nvSpPr>
          <p:spPr>
            <a:xfrm rot="0">
              <a:off x="1536035" y="442014"/>
              <a:ext cx="12212622" cy="906550"/>
            </a:xfrm>
            <a:prstGeom prst="rect">
              <a:avLst/>
            </a:prstGeom>
          </p:spPr>
          <p:txBody>
            <a:bodyPr anchor="t" rtlCol="false" tIns="0" lIns="0" bIns="0" rIns="0">
              <a:spAutoFit/>
            </a:bodyPr>
            <a:lstStyle/>
            <a:p>
              <a:pPr algn="l">
                <a:lnSpc>
                  <a:spcPts val="4530"/>
                </a:lnSpc>
              </a:pPr>
              <a:r>
                <a:rPr lang="en-US" sz="5329">
                  <a:solidFill>
                    <a:srgbClr val="0D9B57"/>
                  </a:solidFill>
                  <a:latin typeface="Hero Bold"/>
                  <a:ea typeface="Hero Bold"/>
                  <a:cs typeface="Hero Bold"/>
                  <a:sym typeface="Hero Bold"/>
                </a:rPr>
                <a:t>KAJ JE ZELENO PODJETJE?</a:t>
              </a:r>
            </a:p>
          </p:txBody>
        </p:sp>
      </p:grpSp>
    </p:spTree>
  </p:cSld>
  <p:clrMapOvr>
    <a:masterClrMapping/>
  </p:clrMapOvr>
  <p:transition spd="slow">
    <p:fade/>
  </p:transition>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AEA5C">
                <a:alpha val="100000"/>
              </a:srgbClr>
            </a:gs>
            <a:gs pos="100000">
              <a:srgbClr val="009830">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531315" y="564475"/>
            <a:ext cx="17225369" cy="8968724"/>
            <a:chOff x="0" y="0"/>
            <a:chExt cx="6678716" cy="3477403"/>
          </a:xfrm>
        </p:grpSpPr>
        <p:sp>
          <p:nvSpPr>
            <p:cNvPr name="Freeform 3" id="3"/>
            <p:cNvSpPr/>
            <p:nvPr/>
          </p:nvSpPr>
          <p:spPr>
            <a:xfrm flipH="false" flipV="false" rot="0">
              <a:off x="12700" y="12700"/>
              <a:ext cx="6613946" cy="3408823"/>
            </a:xfrm>
            <a:custGeom>
              <a:avLst/>
              <a:gdLst/>
              <a:ahLst/>
              <a:cxnLst/>
              <a:rect r="r" b="b" t="t" l="l"/>
              <a:pathLst>
                <a:path h="3408823" w="6613946">
                  <a:moveTo>
                    <a:pt x="146050" y="3408823"/>
                  </a:moveTo>
                  <a:lnTo>
                    <a:pt x="6467896" y="3408823"/>
                  </a:lnTo>
                  <a:cubicBezTo>
                    <a:pt x="6547906" y="3408823"/>
                    <a:pt x="6613946" y="3342784"/>
                    <a:pt x="6613946" y="3262773"/>
                  </a:cubicBezTo>
                  <a:lnTo>
                    <a:pt x="6613946" y="146050"/>
                  </a:lnTo>
                  <a:cubicBezTo>
                    <a:pt x="6613946" y="66040"/>
                    <a:pt x="6547906" y="0"/>
                    <a:pt x="6467896" y="0"/>
                  </a:cubicBezTo>
                  <a:lnTo>
                    <a:pt x="146050" y="0"/>
                  </a:lnTo>
                  <a:cubicBezTo>
                    <a:pt x="66040" y="0"/>
                    <a:pt x="0" y="66040"/>
                    <a:pt x="0" y="146050"/>
                  </a:cubicBezTo>
                  <a:lnTo>
                    <a:pt x="0" y="3262773"/>
                  </a:lnTo>
                  <a:cubicBezTo>
                    <a:pt x="0" y="3344053"/>
                    <a:pt x="66040" y="3408823"/>
                    <a:pt x="146050" y="3408823"/>
                  </a:cubicBezTo>
                  <a:close/>
                </a:path>
              </a:pathLst>
            </a:custGeom>
            <a:solidFill>
              <a:srgbClr val="FFFFFF"/>
            </a:solidFill>
          </p:spPr>
        </p:sp>
        <p:sp>
          <p:nvSpPr>
            <p:cNvPr name="Freeform 4" id="4"/>
            <p:cNvSpPr/>
            <p:nvPr/>
          </p:nvSpPr>
          <p:spPr>
            <a:xfrm flipH="false" flipV="false" rot="0">
              <a:off x="0" y="0"/>
              <a:ext cx="6678716" cy="3477403"/>
            </a:xfrm>
            <a:custGeom>
              <a:avLst/>
              <a:gdLst/>
              <a:ahLst/>
              <a:cxnLst/>
              <a:rect r="r" b="b" t="t" l="l"/>
              <a:pathLst>
                <a:path h="3477403" w="6678716">
                  <a:moveTo>
                    <a:pt x="6615216" y="74930"/>
                  </a:moveTo>
                  <a:cubicBezTo>
                    <a:pt x="6587276" y="30480"/>
                    <a:pt x="6537746" y="0"/>
                    <a:pt x="6480596" y="0"/>
                  </a:cubicBezTo>
                  <a:lnTo>
                    <a:pt x="158750" y="0"/>
                  </a:lnTo>
                  <a:cubicBezTo>
                    <a:pt x="71120" y="0"/>
                    <a:pt x="0" y="71120"/>
                    <a:pt x="0" y="158750"/>
                  </a:cubicBezTo>
                  <a:lnTo>
                    <a:pt x="0" y="3275473"/>
                  </a:lnTo>
                  <a:cubicBezTo>
                    <a:pt x="0" y="3327543"/>
                    <a:pt x="25400" y="3373263"/>
                    <a:pt x="63500" y="3402473"/>
                  </a:cubicBezTo>
                  <a:cubicBezTo>
                    <a:pt x="91440" y="3446923"/>
                    <a:pt x="140970" y="3477403"/>
                    <a:pt x="221295" y="3477403"/>
                  </a:cubicBezTo>
                  <a:lnTo>
                    <a:pt x="6519966" y="3477403"/>
                  </a:lnTo>
                  <a:cubicBezTo>
                    <a:pt x="6607596" y="3477403"/>
                    <a:pt x="6678716" y="3406284"/>
                    <a:pt x="6678716" y="3318653"/>
                  </a:cubicBezTo>
                  <a:lnTo>
                    <a:pt x="6678716" y="211255"/>
                  </a:lnTo>
                  <a:cubicBezTo>
                    <a:pt x="6678716" y="149860"/>
                    <a:pt x="6653316" y="104140"/>
                    <a:pt x="6615216" y="74930"/>
                  </a:cubicBezTo>
                  <a:close/>
                  <a:moveTo>
                    <a:pt x="12700" y="3275473"/>
                  </a:moveTo>
                  <a:lnTo>
                    <a:pt x="12700" y="158750"/>
                  </a:lnTo>
                  <a:cubicBezTo>
                    <a:pt x="12700" y="78740"/>
                    <a:pt x="78740" y="12700"/>
                    <a:pt x="158750" y="12700"/>
                  </a:cubicBezTo>
                  <a:lnTo>
                    <a:pt x="6480596" y="12700"/>
                  </a:lnTo>
                  <a:cubicBezTo>
                    <a:pt x="6560606" y="12700"/>
                    <a:pt x="6626646" y="78740"/>
                    <a:pt x="6626646" y="158750"/>
                  </a:cubicBezTo>
                  <a:lnTo>
                    <a:pt x="6626646" y="3275473"/>
                  </a:lnTo>
                  <a:cubicBezTo>
                    <a:pt x="6626646" y="3355484"/>
                    <a:pt x="6560606" y="3421523"/>
                    <a:pt x="6480596" y="3421523"/>
                  </a:cubicBezTo>
                  <a:lnTo>
                    <a:pt x="158750" y="3421523"/>
                  </a:lnTo>
                  <a:cubicBezTo>
                    <a:pt x="78740" y="3421523"/>
                    <a:pt x="12700" y="3356753"/>
                    <a:pt x="12700" y="3275473"/>
                  </a:cubicBezTo>
                  <a:close/>
                </a:path>
              </a:pathLst>
            </a:custGeom>
            <a:solidFill>
              <a:srgbClr val="8FC932"/>
            </a:solidFill>
          </p:spPr>
        </p:sp>
      </p:grpSp>
      <p:sp>
        <p:nvSpPr>
          <p:cNvPr name="Freeform 5" id="5"/>
          <p:cNvSpPr/>
          <p:nvPr/>
        </p:nvSpPr>
        <p:spPr>
          <a:xfrm flipH="false" flipV="false" rot="0">
            <a:off x="2396208" y="907214"/>
            <a:ext cx="986387" cy="1074429"/>
          </a:xfrm>
          <a:custGeom>
            <a:avLst/>
            <a:gdLst/>
            <a:ahLst/>
            <a:cxnLst/>
            <a:rect r="r" b="b" t="t" l="l"/>
            <a:pathLst>
              <a:path h="1074429" w="986387">
                <a:moveTo>
                  <a:pt x="0" y="0"/>
                </a:moveTo>
                <a:lnTo>
                  <a:pt x="986387" y="0"/>
                </a:lnTo>
                <a:lnTo>
                  <a:pt x="986387" y="1074429"/>
                </a:lnTo>
                <a:lnTo>
                  <a:pt x="0" y="1074429"/>
                </a:lnTo>
                <a:lnTo>
                  <a:pt x="0" y="0"/>
                </a:lnTo>
                <a:close/>
              </a:path>
            </a:pathLst>
          </a:custGeom>
          <a:blipFill>
            <a:blip r:embed="rId2"/>
            <a:stretch>
              <a:fillRect l="0" t="0" r="0" b="0"/>
            </a:stretch>
          </a:blipFill>
        </p:spPr>
      </p:sp>
      <p:sp>
        <p:nvSpPr>
          <p:cNvPr name="Freeform 6" id="6"/>
          <p:cNvSpPr/>
          <p:nvPr/>
        </p:nvSpPr>
        <p:spPr>
          <a:xfrm flipH="false" flipV="false" rot="0">
            <a:off x="14685452" y="1029101"/>
            <a:ext cx="2738271" cy="568650"/>
          </a:xfrm>
          <a:custGeom>
            <a:avLst/>
            <a:gdLst/>
            <a:ahLst/>
            <a:cxnLst/>
            <a:rect r="r" b="b" t="t" l="l"/>
            <a:pathLst>
              <a:path h="568650" w="2738271">
                <a:moveTo>
                  <a:pt x="0" y="0"/>
                </a:moveTo>
                <a:lnTo>
                  <a:pt x="2738270" y="0"/>
                </a:lnTo>
                <a:lnTo>
                  <a:pt x="2738270" y="568650"/>
                </a:lnTo>
                <a:lnTo>
                  <a:pt x="0" y="568650"/>
                </a:lnTo>
                <a:lnTo>
                  <a:pt x="0" y="0"/>
                </a:lnTo>
                <a:close/>
              </a:path>
            </a:pathLst>
          </a:custGeom>
          <a:blipFill>
            <a:blip r:embed="rId3"/>
            <a:stretch>
              <a:fillRect l="0" t="0" r="0" b="0"/>
            </a:stretch>
          </a:blipFill>
        </p:spPr>
      </p:sp>
      <p:sp>
        <p:nvSpPr>
          <p:cNvPr name="Freeform 7" id="7"/>
          <p:cNvSpPr/>
          <p:nvPr/>
        </p:nvSpPr>
        <p:spPr>
          <a:xfrm flipH="false" flipV="false" rot="0">
            <a:off x="2557069" y="2469257"/>
            <a:ext cx="3552510" cy="6602274"/>
          </a:xfrm>
          <a:custGeom>
            <a:avLst/>
            <a:gdLst/>
            <a:ahLst/>
            <a:cxnLst/>
            <a:rect r="r" b="b" t="t" l="l"/>
            <a:pathLst>
              <a:path h="6602274" w="3552510">
                <a:moveTo>
                  <a:pt x="0" y="0"/>
                </a:moveTo>
                <a:lnTo>
                  <a:pt x="3552510" y="0"/>
                </a:lnTo>
                <a:lnTo>
                  <a:pt x="3552510" y="6602274"/>
                </a:lnTo>
                <a:lnTo>
                  <a:pt x="0" y="6602274"/>
                </a:lnTo>
                <a:lnTo>
                  <a:pt x="0" y="0"/>
                </a:lnTo>
                <a:close/>
              </a:path>
            </a:pathLst>
          </a:custGeom>
          <a:blipFill>
            <a:blip r:embed="rId4"/>
            <a:stretch>
              <a:fillRect l="0" t="0" r="-198361" b="0"/>
            </a:stretch>
          </a:blipFill>
        </p:spPr>
      </p:sp>
      <p:sp>
        <p:nvSpPr>
          <p:cNvPr name="TextBox 8" id="8"/>
          <p:cNvSpPr txBox="true"/>
          <p:nvPr/>
        </p:nvSpPr>
        <p:spPr>
          <a:xfrm rot="0">
            <a:off x="3548234" y="1281587"/>
            <a:ext cx="9159466" cy="637050"/>
          </a:xfrm>
          <a:prstGeom prst="rect">
            <a:avLst/>
          </a:prstGeom>
        </p:spPr>
        <p:txBody>
          <a:bodyPr anchor="t" rtlCol="false" tIns="0" lIns="0" bIns="0" rIns="0">
            <a:spAutoFit/>
          </a:bodyPr>
          <a:lstStyle/>
          <a:p>
            <a:pPr algn="l">
              <a:lnSpc>
                <a:spcPts val="4530"/>
              </a:lnSpc>
            </a:pPr>
            <a:r>
              <a:rPr lang="en-US" sz="5329">
                <a:solidFill>
                  <a:srgbClr val="0D9B57"/>
                </a:solidFill>
                <a:latin typeface="Hero Bold"/>
                <a:ea typeface="Hero Bold"/>
                <a:cs typeface="Hero Bold"/>
                <a:sym typeface="Hero Bold"/>
              </a:rPr>
              <a:t>KAJ JE ZELENO PODJETJE?</a:t>
            </a:r>
          </a:p>
        </p:txBody>
      </p:sp>
      <p:sp>
        <p:nvSpPr>
          <p:cNvPr name="Freeform 9" id="9"/>
          <p:cNvSpPr/>
          <p:nvPr/>
        </p:nvSpPr>
        <p:spPr>
          <a:xfrm flipH="false" flipV="false" rot="0">
            <a:off x="7790097" y="2469257"/>
            <a:ext cx="3552510" cy="6602274"/>
          </a:xfrm>
          <a:custGeom>
            <a:avLst/>
            <a:gdLst/>
            <a:ahLst/>
            <a:cxnLst/>
            <a:rect r="r" b="b" t="t" l="l"/>
            <a:pathLst>
              <a:path h="6602274" w="3552510">
                <a:moveTo>
                  <a:pt x="0" y="0"/>
                </a:moveTo>
                <a:lnTo>
                  <a:pt x="3552510" y="0"/>
                </a:lnTo>
                <a:lnTo>
                  <a:pt x="3552510" y="6602274"/>
                </a:lnTo>
                <a:lnTo>
                  <a:pt x="0" y="6602274"/>
                </a:lnTo>
                <a:lnTo>
                  <a:pt x="0" y="0"/>
                </a:lnTo>
                <a:close/>
              </a:path>
            </a:pathLst>
          </a:custGeom>
          <a:blipFill>
            <a:blip r:embed="rId4"/>
            <a:stretch>
              <a:fillRect l="-97409" t="0" r="-100951" b="0"/>
            </a:stretch>
          </a:blipFill>
        </p:spPr>
      </p:sp>
      <p:sp>
        <p:nvSpPr>
          <p:cNvPr name="Freeform 10" id="10"/>
          <p:cNvSpPr/>
          <p:nvPr/>
        </p:nvSpPr>
        <p:spPr>
          <a:xfrm flipH="false" flipV="false" rot="0">
            <a:off x="13023125" y="2469257"/>
            <a:ext cx="3552510" cy="6602274"/>
          </a:xfrm>
          <a:custGeom>
            <a:avLst/>
            <a:gdLst/>
            <a:ahLst/>
            <a:cxnLst/>
            <a:rect r="r" b="b" t="t" l="l"/>
            <a:pathLst>
              <a:path h="6602274" w="3552510">
                <a:moveTo>
                  <a:pt x="0" y="0"/>
                </a:moveTo>
                <a:lnTo>
                  <a:pt x="3552510" y="0"/>
                </a:lnTo>
                <a:lnTo>
                  <a:pt x="3552510" y="6602274"/>
                </a:lnTo>
                <a:lnTo>
                  <a:pt x="0" y="6602274"/>
                </a:lnTo>
                <a:lnTo>
                  <a:pt x="0" y="0"/>
                </a:lnTo>
                <a:close/>
              </a:path>
            </a:pathLst>
          </a:custGeom>
          <a:blipFill>
            <a:blip r:embed="rId4"/>
            <a:stretch>
              <a:fillRect l="-196147" t="0" r="-2213"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AEA5C">
                <a:alpha val="100000"/>
              </a:srgbClr>
            </a:gs>
            <a:gs pos="100000">
              <a:srgbClr val="009830">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531315" y="564475"/>
            <a:ext cx="17225369" cy="8968724"/>
            <a:chOff x="0" y="0"/>
            <a:chExt cx="6678716" cy="3477403"/>
          </a:xfrm>
        </p:grpSpPr>
        <p:sp>
          <p:nvSpPr>
            <p:cNvPr name="Freeform 3" id="3"/>
            <p:cNvSpPr/>
            <p:nvPr/>
          </p:nvSpPr>
          <p:spPr>
            <a:xfrm flipH="false" flipV="false" rot="0">
              <a:off x="12700" y="12700"/>
              <a:ext cx="6613946" cy="3408823"/>
            </a:xfrm>
            <a:custGeom>
              <a:avLst/>
              <a:gdLst/>
              <a:ahLst/>
              <a:cxnLst/>
              <a:rect r="r" b="b" t="t" l="l"/>
              <a:pathLst>
                <a:path h="3408823" w="6613946">
                  <a:moveTo>
                    <a:pt x="146050" y="3408823"/>
                  </a:moveTo>
                  <a:lnTo>
                    <a:pt x="6467896" y="3408823"/>
                  </a:lnTo>
                  <a:cubicBezTo>
                    <a:pt x="6547906" y="3408823"/>
                    <a:pt x="6613946" y="3342784"/>
                    <a:pt x="6613946" y="3262773"/>
                  </a:cubicBezTo>
                  <a:lnTo>
                    <a:pt x="6613946" y="146050"/>
                  </a:lnTo>
                  <a:cubicBezTo>
                    <a:pt x="6613946" y="66040"/>
                    <a:pt x="6547906" y="0"/>
                    <a:pt x="6467896" y="0"/>
                  </a:cubicBezTo>
                  <a:lnTo>
                    <a:pt x="146050" y="0"/>
                  </a:lnTo>
                  <a:cubicBezTo>
                    <a:pt x="66040" y="0"/>
                    <a:pt x="0" y="66040"/>
                    <a:pt x="0" y="146050"/>
                  </a:cubicBezTo>
                  <a:lnTo>
                    <a:pt x="0" y="3262773"/>
                  </a:lnTo>
                  <a:cubicBezTo>
                    <a:pt x="0" y="3344053"/>
                    <a:pt x="66040" y="3408823"/>
                    <a:pt x="146050" y="3408823"/>
                  </a:cubicBezTo>
                  <a:close/>
                </a:path>
              </a:pathLst>
            </a:custGeom>
            <a:solidFill>
              <a:srgbClr val="FFFFFF"/>
            </a:solidFill>
          </p:spPr>
        </p:sp>
        <p:sp>
          <p:nvSpPr>
            <p:cNvPr name="Freeform 4" id="4"/>
            <p:cNvSpPr/>
            <p:nvPr/>
          </p:nvSpPr>
          <p:spPr>
            <a:xfrm flipH="false" flipV="false" rot="0">
              <a:off x="0" y="0"/>
              <a:ext cx="6678716" cy="3477403"/>
            </a:xfrm>
            <a:custGeom>
              <a:avLst/>
              <a:gdLst/>
              <a:ahLst/>
              <a:cxnLst/>
              <a:rect r="r" b="b" t="t" l="l"/>
              <a:pathLst>
                <a:path h="3477403" w="6678716">
                  <a:moveTo>
                    <a:pt x="6615216" y="74930"/>
                  </a:moveTo>
                  <a:cubicBezTo>
                    <a:pt x="6587276" y="30480"/>
                    <a:pt x="6537746" y="0"/>
                    <a:pt x="6480596" y="0"/>
                  </a:cubicBezTo>
                  <a:lnTo>
                    <a:pt x="158750" y="0"/>
                  </a:lnTo>
                  <a:cubicBezTo>
                    <a:pt x="71120" y="0"/>
                    <a:pt x="0" y="71120"/>
                    <a:pt x="0" y="158750"/>
                  </a:cubicBezTo>
                  <a:lnTo>
                    <a:pt x="0" y="3275473"/>
                  </a:lnTo>
                  <a:cubicBezTo>
                    <a:pt x="0" y="3327543"/>
                    <a:pt x="25400" y="3373263"/>
                    <a:pt x="63500" y="3402473"/>
                  </a:cubicBezTo>
                  <a:cubicBezTo>
                    <a:pt x="91440" y="3446923"/>
                    <a:pt x="140970" y="3477403"/>
                    <a:pt x="221295" y="3477403"/>
                  </a:cubicBezTo>
                  <a:lnTo>
                    <a:pt x="6519966" y="3477403"/>
                  </a:lnTo>
                  <a:cubicBezTo>
                    <a:pt x="6607596" y="3477403"/>
                    <a:pt x="6678716" y="3406284"/>
                    <a:pt x="6678716" y="3318653"/>
                  </a:cubicBezTo>
                  <a:lnTo>
                    <a:pt x="6678716" y="211255"/>
                  </a:lnTo>
                  <a:cubicBezTo>
                    <a:pt x="6678716" y="149860"/>
                    <a:pt x="6653316" y="104140"/>
                    <a:pt x="6615216" y="74930"/>
                  </a:cubicBezTo>
                  <a:close/>
                  <a:moveTo>
                    <a:pt x="12700" y="3275473"/>
                  </a:moveTo>
                  <a:lnTo>
                    <a:pt x="12700" y="158750"/>
                  </a:lnTo>
                  <a:cubicBezTo>
                    <a:pt x="12700" y="78740"/>
                    <a:pt x="78740" y="12700"/>
                    <a:pt x="158750" y="12700"/>
                  </a:cubicBezTo>
                  <a:lnTo>
                    <a:pt x="6480596" y="12700"/>
                  </a:lnTo>
                  <a:cubicBezTo>
                    <a:pt x="6560606" y="12700"/>
                    <a:pt x="6626646" y="78740"/>
                    <a:pt x="6626646" y="158750"/>
                  </a:cubicBezTo>
                  <a:lnTo>
                    <a:pt x="6626646" y="3275473"/>
                  </a:lnTo>
                  <a:cubicBezTo>
                    <a:pt x="6626646" y="3355484"/>
                    <a:pt x="6560606" y="3421523"/>
                    <a:pt x="6480596" y="3421523"/>
                  </a:cubicBezTo>
                  <a:lnTo>
                    <a:pt x="158750" y="3421523"/>
                  </a:lnTo>
                  <a:cubicBezTo>
                    <a:pt x="78740" y="3421523"/>
                    <a:pt x="12700" y="3356753"/>
                    <a:pt x="12700" y="3275473"/>
                  </a:cubicBezTo>
                  <a:close/>
                </a:path>
              </a:pathLst>
            </a:custGeom>
            <a:solidFill>
              <a:srgbClr val="8FC932"/>
            </a:solidFill>
          </p:spPr>
        </p:sp>
      </p:grpSp>
      <p:sp>
        <p:nvSpPr>
          <p:cNvPr name="Freeform 5" id="5"/>
          <p:cNvSpPr/>
          <p:nvPr/>
        </p:nvSpPr>
        <p:spPr>
          <a:xfrm flipH="false" flipV="false" rot="0">
            <a:off x="2443397" y="1394828"/>
            <a:ext cx="986387" cy="1074429"/>
          </a:xfrm>
          <a:custGeom>
            <a:avLst/>
            <a:gdLst/>
            <a:ahLst/>
            <a:cxnLst/>
            <a:rect r="r" b="b" t="t" l="l"/>
            <a:pathLst>
              <a:path h="1074429" w="986387">
                <a:moveTo>
                  <a:pt x="0" y="0"/>
                </a:moveTo>
                <a:lnTo>
                  <a:pt x="986386" y="0"/>
                </a:lnTo>
                <a:lnTo>
                  <a:pt x="986386" y="1074429"/>
                </a:lnTo>
                <a:lnTo>
                  <a:pt x="0" y="1074429"/>
                </a:lnTo>
                <a:lnTo>
                  <a:pt x="0" y="0"/>
                </a:lnTo>
                <a:close/>
              </a:path>
            </a:pathLst>
          </a:custGeom>
          <a:blipFill>
            <a:blip r:embed="rId2"/>
            <a:stretch>
              <a:fillRect l="0" t="0" r="0" b="0"/>
            </a:stretch>
          </a:blipFill>
        </p:spPr>
      </p:sp>
      <p:sp>
        <p:nvSpPr>
          <p:cNvPr name="Freeform 6" id="6"/>
          <p:cNvSpPr/>
          <p:nvPr/>
        </p:nvSpPr>
        <p:spPr>
          <a:xfrm flipH="false" flipV="false" rot="0">
            <a:off x="14685452" y="1029101"/>
            <a:ext cx="2738271" cy="568650"/>
          </a:xfrm>
          <a:custGeom>
            <a:avLst/>
            <a:gdLst/>
            <a:ahLst/>
            <a:cxnLst/>
            <a:rect r="r" b="b" t="t" l="l"/>
            <a:pathLst>
              <a:path h="568650" w="2738271">
                <a:moveTo>
                  <a:pt x="0" y="0"/>
                </a:moveTo>
                <a:lnTo>
                  <a:pt x="2738270" y="0"/>
                </a:lnTo>
                <a:lnTo>
                  <a:pt x="2738270" y="568650"/>
                </a:lnTo>
                <a:lnTo>
                  <a:pt x="0" y="568650"/>
                </a:lnTo>
                <a:lnTo>
                  <a:pt x="0" y="0"/>
                </a:lnTo>
                <a:close/>
              </a:path>
            </a:pathLst>
          </a:custGeom>
          <a:blipFill>
            <a:blip r:embed="rId3"/>
            <a:stretch>
              <a:fillRect l="0" t="0" r="0" b="0"/>
            </a:stretch>
          </a:blipFill>
        </p:spPr>
      </p:sp>
      <p:sp>
        <p:nvSpPr>
          <p:cNvPr name="Freeform 7" id="7"/>
          <p:cNvSpPr/>
          <p:nvPr/>
        </p:nvSpPr>
        <p:spPr>
          <a:xfrm flipH="false" flipV="false" rot="0">
            <a:off x="2547087" y="3840467"/>
            <a:ext cx="12837866" cy="4889793"/>
          </a:xfrm>
          <a:custGeom>
            <a:avLst/>
            <a:gdLst/>
            <a:ahLst/>
            <a:cxnLst/>
            <a:rect r="r" b="b" t="t" l="l"/>
            <a:pathLst>
              <a:path h="4889793" w="12837866">
                <a:moveTo>
                  <a:pt x="0" y="0"/>
                </a:moveTo>
                <a:lnTo>
                  <a:pt x="12837866" y="0"/>
                </a:lnTo>
                <a:lnTo>
                  <a:pt x="12837866" y="4889792"/>
                </a:lnTo>
                <a:lnTo>
                  <a:pt x="0" y="4889792"/>
                </a:lnTo>
                <a:lnTo>
                  <a:pt x="0" y="0"/>
                </a:lnTo>
                <a:close/>
              </a:path>
            </a:pathLst>
          </a:custGeom>
          <a:blipFill>
            <a:blip r:embed="rId4"/>
            <a:stretch>
              <a:fillRect l="0" t="0" r="0" b="0"/>
            </a:stretch>
          </a:blipFill>
          <a:ln w="38100" cap="sq">
            <a:solidFill>
              <a:srgbClr val="000000"/>
            </a:solidFill>
            <a:prstDash val="solid"/>
            <a:miter/>
          </a:ln>
        </p:spPr>
      </p:sp>
      <p:sp>
        <p:nvSpPr>
          <p:cNvPr name="TextBox 8" id="8"/>
          <p:cNvSpPr txBox="true"/>
          <p:nvPr/>
        </p:nvSpPr>
        <p:spPr>
          <a:xfrm rot="0">
            <a:off x="2663610" y="3235417"/>
            <a:ext cx="14534654" cy="478113"/>
          </a:xfrm>
          <a:prstGeom prst="rect">
            <a:avLst/>
          </a:prstGeom>
        </p:spPr>
        <p:txBody>
          <a:bodyPr anchor="t" rtlCol="false" tIns="0" lIns="0" bIns="0" rIns="0">
            <a:spAutoFit/>
          </a:bodyPr>
          <a:lstStyle/>
          <a:p>
            <a:pPr algn="l">
              <a:lnSpc>
                <a:spcPts val="3930"/>
              </a:lnSpc>
            </a:pPr>
            <a:r>
              <a:rPr lang="en-US" sz="2787" spc="61">
                <a:solidFill>
                  <a:srgbClr val="4B568C"/>
                </a:solidFill>
                <a:latin typeface="Poppins Medium"/>
                <a:ea typeface="Poppins Medium"/>
                <a:cs typeface="Poppins Medium"/>
                <a:sym typeface="Poppins Medium"/>
              </a:rPr>
              <a:t>Veliko dobrih podje</a:t>
            </a:r>
            <a:r>
              <a:rPr lang="en-US" sz="2787" spc="61">
                <a:solidFill>
                  <a:srgbClr val="4B568C"/>
                </a:solidFill>
                <a:latin typeface="Poppins Medium"/>
                <a:ea typeface="Poppins Medium"/>
                <a:cs typeface="Poppins Medium"/>
                <a:sym typeface="Poppins Medium"/>
              </a:rPr>
              <a:t>t</a:t>
            </a:r>
            <a:r>
              <a:rPr lang="en-US" sz="2787" spc="61">
                <a:solidFill>
                  <a:srgbClr val="4B568C"/>
                </a:solidFill>
                <a:latin typeface="Poppins Medium"/>
                <a:ea typeface="Poppins Medium"/>
                <a:cs typeface="Poppins Medium"/>
                <a:sym typeface="Poppins Medium"/>
              </a:rPr>
              <a:t>ij nastane zato, ker nekdo opazi </a:t>
            </a:r>
            <a:r>
              <a:rPr lang="en-US" sz="2787" spc="61">
                <a:solidFill>
                  <a:srgbClr val="4B568C"/>
                </a:solidFill>
                <a:latin typeface="Poppins Medium"/>
                <a:ea typeface="Poppins Medium"/>
                <a:cs typeface="Poppins Medium"/>
                <a:sym typeface="Poppins Medium"/>
              </a:rPr>
              <a:t>težav</a:t>
            </a:r>
            <a:r>
              <a:rPr lang="en-US" sz="2787" spc="61">
                <a:solidFill>
                  <a:srgbClr val="4B568C"/>
                </a:solidFill>
                <a:latin typeface="Poppins Medium"/>
                <a:ea typeface="Poppins Medium"/>
                <a:cs typeface="Poppins Medium"/>
                <a:sym typeface="Poppins Medium"/>
              </a:rPr>
              <a:t>o in poišče rešitev.</a:t>
            </a:r>
          </a:p>
        </p:txBody>
      </p:sp>
      <p:sp>
        <p:nvSpPr>
          <p:cNvPr name="TextBox 9" id="9"/>
          <p:cNvSpPr txBox="true"/>
          <p:nvPr/>
        </p:nvSpPr>
        <p:spPr>
          <a:xfrm rot="0">
            <a:off x="3595423" y="1769201"/>
            <a:ext cx="11204301" cy="637050"/>
          </a:xfrm>
          <a:prstGeom prst="rect">
            <a:avLst/>
          </a:prstGeom>
        </p:spPr>
        <p:txBody>
          <a:bodyPr anchor="t" rtlCol="false" tIns="0" lIns="0" bIns="0" rIns="0">
            <a:spAutoFit/>
          </a:bodyPr>
          <a:lstStyle/>
          <a:p>
            <a:pPr algn="l">
              <a:lnSpc>
                <a:spcPts val="4530"/>
              </a:lnSpc>
            </a:pPr>
            <a:r>
              <a:rPr lang="en-US" sz="5329">
                <a:solidFill>
                  <a:srgbClr val="0D9B57"/>
                </a:solidFill>
                <a:latin typeface="Hero Bold"/>
                <a:ea typeface="Hero Bold"/>
                <a:cs typeface="Hero Bold"/>
                <a:sym typeface="Hero Bold"/>
              </a:rPr>
              <a:t>OD TEŽAVE DO POSLOVNE IDEJE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AEA5C">
                <a:alpha val="100000"/>
              </a:srgbClr>
            </a:gs>
            <a:gs pos="100000">
              <a:srgbClr val="009830">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531315" y="564475"/>
            <a:ext cx="17225369" cy="8968724"/>
            <a:chOff x="0" y="0"/>
            <a:chExt cx="6678716" cy="3477403"/>
          </a:xfrm>
        </p:grpSpPr>
        <p:sp>
          <p:nvSpPr>
            <p:cNvPr name="Freeform 3" id="3"/>
            <p:cNvSpPr/>
            <p:nvPr/>
          </p:nvSpPr>
          <p:spPr>
            <a:xfrm flipH="false" flipV="false" rot="0">
              <a:off x="12700" y="12700"/>
              <a:ext cx="6613946" cy="3408823"/>
            </a:xfrm>
            <a:custGeom>
              <a:avLst/>
              <a:gdLst/>
              <a:ahLst/>
              <a:cxnLst/>
              <a:rect r="r" b="b" t="t" l="l"/>
              <a:pathLst>
                <a:path h="3408823" w="6613946">
                  <a:moveTo>
                    <a:pt x="146050" y="3408823"/>
                  </a:moveTo>
                  <a:lnTo>
                    <a:pt x="6467896" y="3408823"/>
                  </a:lnTo>
                  <a:cubicBezTo>
                    <a:pt x="6547906" y="3408823"/>
                    <a:pt x="6613946" y="3342784"/>
                    <a:pt x="6613946" y="3262773"/>
                  </a:cubicBezTo>
                  <a:lnTo>
                    <a:pt x="6613946" y="146050"/>
                  </a:lnTo>
                  <a:cubicBezTo>
                    <a:pt x="6613946" y="66040"/>
                    <a:pt x="6547906" y="0"/>
                    <a:pt x="6467896" y="0"/>
                  </a:cubicBezTo>
                  <a:lnTo>
                    <a:pt x="146050" y="0"/>
                  </a:lnTo>
                  <a:cubicBezTo>
                    <a:pt x="66040" y="0"/>
                    <a:pt x="0" y="66040"/>
                    <a:pt x="0" y="146050"/>
                  </a:cubicBezTo>
                  <a:lnTo>
                    <a:pt x="0" y="3262773"/>
                  </a:lnTo>
                  <a:cubicBezTo>
                    <a:pt x="0" y="3344053"/>
                    <a:pt x="66040" y="3408823"/>
                    <a:pt x="146050" y="3408823"/>
                  </a:cubicBezTo>
                  <a:close/>
                </a:path>
              </a:pathLst>
            </a:custGeom>
            <a:solidFill>
              <a:srgbClr val="FFFFFF"/>
            </a:solidFill>
          </p:spPr>
        </p:sp>
        <p:sp>
          <p:nvSpPr>
            <p:cNvPr name="Freeform 4" id="4"/>
            <p:cNvSpPr/>
            <p:nvPr/>
          </p:nvSpPr>
          <p:spPr>
            <a:xfrm flipH="false" flipV="false" rot="0">
              <a:off x="0" y="0"/>
              <a:ext cx="6678716" cy="3477403"/>
            </a:xfrm>
            <a:custGeom>
              <a:avLst/>
              <a:gdLst/>
              <a:ahLst/>
              <a:cxnLst/>
              <a:rect r="r" b="b" t="t" l="l"/>
              <a:pathLst>
                <a:path h="3477403" w="6678716">
                  <a:moveTo>
                    <a:pt x="6615216" y="74930"/>
                  </a:moveTo>
                  <a:cubicBezTo>
                    <a:pt x="6587276" y="30480"/>
                    <a:pt x="6537746" y="0"/>
                    <a:pt x="6480596" y="0"/>
                  </a:cubicBezTo>
                  <a:lnTo>
                    <a:pt x="158750" y="0"/>
                  </a:lnTo>
                  <a:cubicBezTo>
                    <a:pt x="71120" y="0"/>
                    <a:pt x="0" y="71120"/>
                    <a:pt x="0" y="158750"/>
                  </a:cubicBezTo>
                  <a:lnTo>
                    <a:pt x="0" y="3275473"/>
                  </a:lnTo>
                  <a:cubicBezTo>
                    <a:pt x="0" y="3327543"/>
                    <a:pt x="25400" y="3373263"/>
                    <a:pt x="63500" y="3402473"/>
                  </a:cubicBezTo>
                  <a:cubicBezTo>
                    <a:pt x="91440" y="3446923"/>
                    <a:pt x="140970" y="3477403"/>
                    <a:pt x="221295" y="3477403"/>
                  </a:cubicBezTo>
                  <a:lnTo>
                    <a:pt x="6519966" y="3477403"/>
                  </a:lnTo>
                  <a:cubicBezTo>
                    <a:pt x="6607596" y="3477403"/>
                    <a:pt x="6678716" y="3406284"/>
                    <a:pt x="6678716" y="3318653"/>
                  </a:cubicBezTo>
                  <a:lnTo>
                    <a:pt x="6678716" y="211255"/>
                  </a:lnTo>
                  <a:cubicBezTo>
                    <a:pt x="6678716" y="149860"/>
                    <a:pt x="6653316" y="104140"/>
                    <a:pt x="6615216" y="74930"/>
                  </a:cubicBezTo>
                  <a:close/>
                  <a:moveTo>
                    <a:pt x="12700" y="3275473"/>
                  </a:moveTo>
                  <a:lnTo>
                    <a:pt x="12700" y="158750"/>
                  </a:lnTo>
                  <a:cubicBezTo>
                    <a:pt x="12700" y="78740"/>
                    <a:pt x="78740" y="12700"/>
                    <a:pt x="158750" y="12700"/>
                  </a:cubicBezTo>
                  <a:lnTo>
                    <a:pt x="6480596" y="12700"/>
                  </a:lnTo>
                  <a:cubicBezTo>
                    <a:pt x="6560606" y="12700"/>
                    <a:pt x="6626646" y="78740"/>
                    <a:pt x="6626646" y="158750"/>
                  </a:cubicBezTo>
                  <a:lnTo>
                    <a:pt x="6626646" y="3275473"/>
                  </a:lnTo>
                  <a:cubicBezTo>
                    <a:pt x="6626646" y="3355484"/>
                    <a:pt x="6560606" y="3421523"/>
                    <a:pt x="6480596" y="3421523"/>
                  </a:cubicBezTo>
                  <a:lnTo>
                    <a:pt x="158750" y="3421523"/>
                  </a:lnTo>
                  <a:cubicBezTo>
                    <a:pt x="78740" y="3421523"/>
                    <a:pt x="12700" y="3356753"/>
                    <a:pt x="12700" y="3275473"/>
                  </a:cubicBezTo>
                  <a:close/>
                </a:path>
              </a:pathLst>
            </a:custGeom>
            <a:solidFill>
              <a:srgbClr val="8FC932"/>
            </a:solidFill>
          </p:spPr>
        </p:sp>
      </p:grpSp>
      <p:sp>
        <p:nvSpPr>
          <p:cNvPr name="Freeform 5" id="5"/>
          <p:cNvSpPr/>
          <p:nvPr/>
        </p:nvSpPr>
        <p:spPr>
          <a:xfrm flipH="false" flipV="false" rot="0">
            <a:off x="2254643" y="1597751"/>
            <a:ext cx="986387" cy="1074429"/>
          </a:xfrm>
          <a:custGeom>
            <a:avLst/>
            <a:gdLst/>
            <a:ahLst/>
            <a:cxnLst/>
            <a:rect r="r" b="b" t="t" l="l"/>
            <a:pathLst>
              <a:path h="1074429" w="986387">
                <a:moveTo>
                  <a:pt x="0" y="0"/>
                </a:moveTo>
                <a:lnTo>
                  <a:pt x="986386" y="0"/>
                </a:lnTo>
                <a:lnTo>
                  <a:pt x="986386" y="1074429"/>
                </a:lnTo>
                <a:lnTo>
                  <a:pt x="0" y="1074429"/>
                </a:lnTo>
                <a:lnTo>
                  <a:pt x="0" y="0"/>
                </a:lnTo>
                <a:close/>
              </a:path>
            </a:pathLst>
          </a:custGeom>
          <a:blipFill>
            <a:blip r:embed="rId2"/>
            <a:stretch>
              <a:fillRect l="0" t="0" r="0" b="0"/>
            </a:stretch>
          </a:blipFill>
        </p:spPr>
      </p:sp>
      <p:sp>
        <p:nvSpPr>
          <p:cNvPr name="Freeform 6" id="6"/>
          <p:cNvSpPr/>
          <p:nvPr/>
        </p:nvSpPr>
        <p:spPr>
          <a:xfrm flipH="false" flipV="false" rot="0">
            <a:off x="14685452" y="1029101"/>
            <a:ext cx="2738271" cy="568650"/>
          </a:xfrm>
          <a:custGeom>
            <a:avLst/>
            <a:gdLst/>
            <a:ahLst/>
            <a:cxnLst/>
            <a:rect r="r" b="b" t="t" l="l"/>
            <a:pathLst>
              <a:path h="568650" w="2738271">
                <a:moveTo>
                  <a:pt x="0" y="0"/>
                </a:moveTo>
                <a:lnTo>
                  <a:pt x="2738270" y="0"/>
                </a:lnTo>
                <a:lnTo>
                  <a:pt x="2738270" y="568650"/>
                </a:lnTo>
                <a:lnTo>
                  <a:pt x="0" y="568650"/>
                </a:lnTo>
                <a:lnTo>
                  <a:pt x="0" y="0"/>
                </a:lnTo>
                <a:close/>
              </a:path>
            </a:pathLst>
          </a:custGeom>
          <a:blipFill>
            <a:blip r:embed="rId3"/>
            <a:stretch>
              <a:fillRect l="0" t="0" r="0" b="0"/>
            </a:stretch>
          </a:blipFill>
        </p:spPr>
      </p:sp>
      <p:sp>
        <p:nvSpPr>
          <p:cNvPr name="TextBox 7" id="7"/>
          <p:cNvSpPr txBox="true"/>
          <p:nvPr/>
        </p:nvSpPr>
        <p:spPr>
          <a:xfrm rot="0">
            <a:off x="2443397" y="3071154"/>
            <a:ext cx="14534654" cy="5431113"/>
          </a:xfrm>
          <a:prstGeom prst="rect">
            <a:avLst/>
          </a:prstGeom>
        </p:spPr>
        <p:txBody>
          <a:bodyPr anchor="t" rtlCol="false" tIns="0" lIns="0" bIns="0" rIns="0">
            <a:spAutoFit/>
          </a:bodyPr>
          <a:lstStyle/>
          <a:p>
            <a:pPr algn="l">
              <a:lnSpc>
                <a:spcPts val="3930"/>
              </a:lnSpc>
            </a:pPr>
            <a:r>
              <a:rPr lang="en-US" sz="2787" spc="61">
                <a:solidFill>
                  <a:srgbClr val="4B568C"/>
                </a:solidFill>
                <a:latin typeface="Poppins Medium"/>
                <a:ea typeface="Poppins Medium"/>
                <a:cs typeface="Poppins Medium"/>
                <a:sym typeface="Poppins Medium"/>
              </a:rPr>
              <a:t>Za dobro poslovno idejo ne po</a:t>
            </a:r>
            <a:r>
              <a:rPr lang="en-US" sz="2787" spc="61">
                <a:solidFill>
                  <a:srgbClr val="4B568C"/>
                </a:solidFill>
                <a:latin typeface="Poppins Medium"/>
                <a:ea typeface="Poppins Medium"/>
                <a:cs typeface="Poppins Medium"/>
                <a:sym typeface="Poppins Medium"/>
              </a:rPr>
              <a:t>trebu</a:t>
            </a:r>
            <a:r>
              <a:rPr lang="en-US" sz="2787" spc="61">
                <a:solidFill>
                  <a:srgbClr val="4B568C"/>
                </a:solidFill>
                <a:latin typeface="Poppins Medium"/>
                <a:ea typeface="Poppins Medium"/>
                <a:cs typeface="Poppins Medium"/>
                <a:sym typeface="Poppins Medium"/>
              </a:rPr>
              <a:t>jemo vedno posebne izobrazbe ali veliko denarja.</a:t>
            </a:r>
          </a:p>
          <a:p>
            <a:pPr algn="l">
              <a:lnSpc>
                <a:spcPts val="3930"/>
              </a:lnSpc>
            </a:pPr>
            <a:r>
              <a:rPr lang="en-US" sz="2787" spc="61">
                <a:solidFill>
                  <a:srgbClr val="4B568C"/>
                </a:solidFill>
                <a:latin typeface="Poppins Medium"/>
                <a:ea typeface="Poppins Medium"/>
                <a:cs typeface="Poppins Medium"/>
                <a:sym typeface="Poppins Medium"/>
              </a:rPr>
              <a:t>Razmislite:</a:t>
            </a:r>
          </a:p>
          <a:p>
            <a:pPr algn="l" marL="601780" indent="-300890" lvl="1">
              <a:lnSpc>
                <a:spcPts val="3930"/>
              </a:lnSpc>
              <a:buFont typeface="Arial"/>
              <a:buChar char="•"/>
            </a:pPr>
            <a:r>
              <a:rPr lang="en-US" sz="2787" spc="61">
                <a:solidFill>
                  <a:srgbClr val="4B568C"/>
                </a:solidFill>
                <a:latin typeface="Poppins Medium"/>
                <a:ea typeface="Poppins Medium"/>
                <a:cs typeface="Poppins Medium"/>
                <a:sym typeface="Poppins Medium"/>
              </a:rPr>
              <a:t>Kaj rad/a počnem?</a:t>
            </a:r>
          </a:p>
          <a:p>
            <a:pPr algn="l" marL="601780" indent="-300890" lvl="1">
              <a:lnSpc>
                <a:spcPts val="3930"/>
              </a:lnSpc>
              <a:buFont typeface="Arial"/>
              <a:buChar char="•"/>
            </a:pPr>
            <a:r>
              <a:rPr lang="en-US" sz="2787" spc="61">
                <a:solidFill>
                  <a:srgbClr val="4B568C"/>
                </a:solidFill>
                <a:latin typeface="Poppins Medium"/>
                <a:ea typeface="Poppins Medium"/>
                <a:cs typeface="Poppins Medium"/>
                <a:sym typeface="Poppins Medium"/>
              </a:rPr>
              <a:t>Kaj znam izdelati, popraviti ali pridelati?</a:t>
            </a:r>
          </a:p>
          <a:p>
            <a:pPr algn="l" marL="601780" indent="-300890" lvl="1">
              <a:lnSpc>
                <a:spcPts val="3930"/>
              </a:lnSpc>
              <a:buFont typeface="Arial"/>
              <a:buChar char="•"/>
            </a:pPr>
            <a:r>
              <a:rPr lang="en-US" sz="2787" spc="61">
                <a:solidFill>
                  <a:srgbClr val="4B568C"/>
                </a:solidFill>
                <a:latin typeface="Poppins Medium"/>
                <a:ea typeface="Poppins Medium"/>
                <a:cs typeface="Poppins Medium"/>
                <a:sym typeface="Poppins Medium"/>
              </a:rPr>
              <a:t>Pri čem me drugi pogosto prosijo za pomoč?</a:t>
            </a:r>
          </a:p>
          <a:p>
            <a:pPr algn="l" marL="601780" indent="-300890" lvl="1">
              <a:lnSpc>
                <a:spcPts val="3930"/>
              </a:lnSpc>
              <a:buFont typeface="Arial"/>
              <a:buChar char="•"/>
            </a:pPr>
            <a:r>
              <a:rPr lang="en-US" sz="2787" spc="61">
                <a:solidFill>
                  <a:srgbClr val="4B568C"/>
                </a:solidFill>
                <a:latin typeface="Poppins Medium"/>
                <a:ea typeface="Poppins Medium"/>
                <a:cs typeface="Poppins Medium"/>
                <a:sym typeface="Poppins Medium"/>
              </a:rPr>
              <a:t>Katere ma</a:t>
            </a:r>
            <a:r>
              <a:rPr lang="en-US" sz="2787" spc="61">
                <a:solidFill>
                  <a:srgbClr val="4B568C"/>
                </a:solidFill>
                <a:latin typeface="Poppins Medium"/>
                <a:ea typeface="Poppins Medium"/>
                <a:cs typeface="Poppins Medium"/>
                <a:sym typeface="Poppins Medium"/>
              </a:rPr>
              <a:t>teriale ali pripomočke že imam?</a:t>
            </a:r>
          </a:p>
          <a:p>
            <a:pPr algn="l" marL="601780" indent="-300890" lvl="1">
              <a:lnSpc>
                <a:spcPts val="3930"/>
              </a:lnSpc>
              <a:buFont typeface="Arial"/>
              <a:buChar char="•"/>
            </a:pPr>
            <a:r>
              <a:rPr lang="en-US" sz="2787" spc="61">
                <a:solidFill>
                  <a:srgbClr val="4B568C"/>
                </a:solidFill>
                <a:latin typeface="Poppins Medium"/>
                <a:ea typeface="Poppins Medium"/>
                <a:cs typeface="Poppins Medium"/>
                <a:sym typeface="Poppins Medium"/>
              </a:rPr>
              <a:t>Kako bi sv</a:t>
            </a:r>
            <a:r>
              <a:rPr lang="en-US" sz="2787" spc="61">
                <a:solidFill>
                  <a:srgbClr val="4B568C"/>
                </a:solidFill>
                <a:latin typeface="Poppins Medium"/>
                <a:ea typeface="Poppins Medium"/>
                <a:cs typeface="Poppins Medium"/>
                <a:sym typeface="Poppins Medium"/>
              </a:rPr>
              <a:t>oje znanje lahko uporabil/a za varovanje okolja?</a:t>
            </a:r>
          </a:p>
          <a:p>
            <a:pPr algn="l">
              <a:lnSpc>
                <a:spcPts val="3930"/>
              </a:lnSpc>
            </a:pPr>
            <a:r>
              <a:rPr lang="en-US" sz="2787" spc="61">
                <a:solidFill>
                  <a:srgbClr val="4B568C"/>
                </a:solidFill>
                <a:latin typeface="Poppins Medium"/>
                <a:ea typeface="Poppins Medium"/>
                <a:cs typeface="Poppins Medium"/>
                <a:sym typeface="Poppins Medium"/>
              </a:rPr>
              <a:t>Primer: Rad/a šivam + doma imam staro blago = izdelovanje nakupovalnih vrečk.</a:t>
            </a:r>
          </a:p>
          <a:p>
            <a:pPr algn="l">
              <a:lnSpc>
                <a:spcPts val="3930"/>
              </a:lnSpc>
            </a:pPr>
          </a:p>
        </p:txBody>
      </p:sp>
      <p:sp>
        <p:nvSpPr>
          <p:cNvPr name="TextBox 8" id="8"/>
          <p:cNvSpPr txBox="true"/>
          <p:nvPr/>
        </p:nvSpPr>
        <p:spPr>
          <a:xfrm rot="0">
            <a:off x="3453857" y="1748407"/>
            <a:ext cx="11204301" cy="1104947"/>
          </a:xfrm>
          <a:prstGeom prst="rect">
            <a:avLst/>
          </a:prstGeom>
        </p:spPr>
        <p:txBody>
          <a:bodyPr anchor="t" rtlCol="false" tIns="0" lIns="0" bIns="0" rIns="0">
            <a:spAutoFit/>
          </a:bodyPr>
          <a:lstStyle/>
          <a:p>
            <a:pPr algn="l">
              <a:lnSpc>
                <a:spcPts val="4190"/>
              </a:lnSpc>
            </a:pPr>
            <a:r>
              <a:rPr lang="en-US" sz="4929">
                <a:solidFill>
                  <a:srgbClr val="0D9B57"/>
                </a:solidFill>
                <a:latin typeface="Hero Bold"/>
                <a:ea typeface="Hero Bold"/>
                <a:cs typeface="Hero Bold"/>
                <a:sym typeface="Hero Bold"/>
              </a:rPr>
              <a:t>KAJ ŽE ZNAM IN KAJ RAD/A POČNEM?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AEA5C">
                <a:alpha val="100000"/>
              </a:srgbClr>
            </a:gs>
            <a:gs pos="100000">
              <a:srgbClr val="009830">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531315" y="564475"/>
            <a:ext cx="17225369" cy="8968724"/>
            <a:chOff x="0" y="0"/>
            <a:chExt cx="6678716" cy="3477403"/>
          </a:xfrm>
        </p:grpSpPr>
        <p:sp>
          <p:nvSpPr>
            <p:cNvPr name="Freeform 3" id="3"/>
            <p:cNvSpPr/>
            <p:nvPr/>
          </p:nvSpPr>
          <p:spPr>
            <a:xfrm flipH="false" flipV="false" rot="0">
              <a:off x="12700" y="12700"/>
              <a:ext cx="6613946" cy="3408823"/>
            </a:xfrm>
            <a:custGeom>
              <a:avLst/>
              <a:gdLst/>
              <a:ahLst/>
              <a:cxnLst/>
              <a:rect r="r" b="b" t="t" l="l"/>
              <a:pathLst>
                <a:path h="3408823" w="6613946">
                  <a:moveTo>
                    <a:pt x="146050" y="3408823"/>
                  </a:moveTo>
                  <a:lnTo>
                    <a:pt x="6467896" y="3408823"/>
                  </a:lnTo>
                  <a:cubicBezTo>
                    <a:pt x="6547906" y="3408823"/>
                    <a:pt x="6613946" y="3342784"/>
                    <a:pt x="6613946" y="3262773"/>
                  </a:cubicBezTo>
                  <a:lnTo>
                    <a:pt x="6613946" y="146050"/>
                  </a:lnTo>
                  <a:cubicBezTo>
                    <a:pt x="6613946" y="66040"/>
                    <a:pt x="6547906" y="0"/>
                    <a:pt x="6467896" y="0"/>
                  </a:cubicBezTo>
                  <a:lnTo>
                    <a:pt x="146050" y="0"/>
                  </a:lnTo>
                  <a:cubicBezTo>
                    <a:pt x="66040" y="0"/>
                    <a:pt x="0" y="66040"/>
                    <a:pt x="0" y="146050"/>
                  </a:cubicBezTo>
                  <a:lnTo>
                    <a:pt x="0" y="3262773"/>
                  </a:lnTo>
                  <a:cubicBezTo>
                    <a:pt x="0" y="3344053"/>
                    <a:pt x="66040" y="3408823"/>
                    <a:pt x="146050" y="3408823"/>
                  </a:cubicBezTo>
                  <a:close/>
                </a:path>
              </a:pathLst>
            </a:custGeom>
            <a:solidFill>
              <a:srgbClr val="FFFFFF"/>
            </a:solidFill>
          </p:spPr>
        </p:sp>
        <p:sp>
          <p:nvSpPr>
            <p:cNvPr name="Freeform 4" id="4"/>
            <p:cNvSpPr/>
            <p:nvPr/>
          </p:nvSpPr>
          <p:spPr>
            <a:xfrm flipH="false" flipV="false" rot="0">
              <a:off x="0" y="0"/>
              <a:ext cx="6678716" cy="3477403"/>
            </a:xfrm>
            <a:custGeom>
              <a:avLst/>
              <a:gdLst/>
              <a:ahLst/>
              <a:cxnLst/>
              <a:rect r="r" b="b" t="t" l="l"/>
              <a:pathLst>
                <a:path h="3477403" w="6678716">
                  <a:moveTo>
                    <a:pt x="6615216" y="74930"/>
                  </a:moveTo>
                  <a:cubicBezTo>
                    <a:pt x="6587276" y="30480"/>
                    <a:pt x="6537746" y="0"/>
                    <a:pt x="6480596" y="0"/>
                  </a:cubicBezTo>
                  <a:lnTo>
                    <a:pt x="158750" y="0"/>
                  </a:lnTo>
                  <a:cubicBezTo>
                    <a:pt x="71120" y="0"/>
                    <a:pt x="0" y="71120"/>
                    <a:pt x="0" y="158750"/>
                  </a:cubicBezTo>
                  <a:lnTo>
                    <a:pt x="0" y="3275473"/>
                  </a:lnTo>
                  <a:cubicBezTo>
                    <a:pt x="0" y="3327543"/>
                    <a:pt x="25400" y="3373263"/>
                    <a:pt x="63500" y="3402473"/>
                  </a:cubicBezTo>
                  <a:cubicBezTo>
                    <a:pt x="91440" y="3446923"/>
                    <a:pt x="140970" y="3477403"/>
                    <a:pt x="221295" y="3477403"/>
                  </a:cubicBezTo>
                  <a:lnTo>
                    <a:pt x="6519966" y="3477403"/>
                  </a:lnTo>
                  <a:cubicBezTo>
                    <a:pt x="6607596" y="3477403"/>
                    <a:pt x="6678716" y="3406284"/>
                    <a:pt x="6678716" y="3318653"/>
                  </a:cubicBezTo>
                  <a:lnTo>
                    <a:pt x="6678716" y="211255"/>
                  </a:lnTo>
                  <a:cubicBezTo>
                    <a:pt x="6678716" y="149860"/>
                    <a:pt x="6653316" y="104140"/>
                    <a:pt x="6615216" y="74930"/>
                  </a:cubicBezTo>
                  <a:close/>
                  <a:moveTo>
                    <a:pt x="12700" y="3275473"/>
                  </a:moveTo>
                  <a:lnTo>
                    <a:pt x="12700" y="158750"/>
                  </a:lnTo>
                  <a:cubicBezTo>
                    <a:pt x="12700" y="78740"/>
                    <a:pt x="78740" y="12700"/>
                    <a:pt x="158750" y="12700"/>
                  </a:cubicBezTo>
                  <a:lnTo>
                    <a:pt x="6480596" y="12700"/>
                  </a:lnTo>
                  <a:cubicBezTo>
                    <a:pt x="6560606" y="12700"/>
                    <a:pt x="6626646" y="78740"/>
                    <a:pt x="6626646" y="158750"/>
                  </a:cubicBezTo>
                  <a:lnTo>
                    <a:pt x="6626646" y="3275473"/>
                  </a:lnTo>
                  <a:cubicBezTo>
                    <a:pt x="6626646" y="3355484"/>
                    <a:pt x="6560606" y="3421523"/>
                    <a:pt x="6480596" y="3421523"/>
                  </a:cubicBezTo>
                  <a:lnTo>
                    <a:pt x="158750" y="3421523"/>
                  </a:lnTo>
                  <a:cubicBezTo>
                    <a:pt x="78740" y="3421523"/>
                    <a:pt x="12700" y="3356753"/>
                    <a:pt x="12700" y="3275473"/>
                  </a:cubicBezTo>
                  <a:close/>
                </a:path>
              </a:pathLst>
            </a:custGeom>
            <a:solidFill>
              <a:srgbClr val="8FC932"/>
            </a:solidFill>
          </p:spPr>
        </p:sp>
      </p:grpSp>
      <p:sp>
        <p:nvSpPr>
          <p:cNvPr name="Freeform 5" id="5"/>
          <p:cNvSpPr/>
          <p:nvPr/>
        </p:nvSpPr>
        <p:spPr>
          <a:xfrm flipH="false" flipV="false" rot="0">
            <a:off x="14685452" y="1029101"/>
            <a:ext cx="2738271" cy="568650"/>
          </a:xfrm>
          <a:custGeom>
            <a:avLst/>
            <a:gdLst/>
            <a:ahLst/>
            <a:cxnLst/>
            <a:rect r="r" b="b" t="t" l="l"/>
            <a:pathLst>
              <a:path h="568650" w="2738271">
                <a:moveTo>
                  <a:pt x="0" y="0"/>
                </a:moveTo>
                <a:lnTo>
                  <a:pt x="2738270" y="0"/>
                </a:lnTo>
                <a:lnTo>
                  <a:pt x="2738270" y="568650"/>
                </a:lnTo>
                <a:lnTo>
                  <a:pt x="0" y="568650"/>
                </a:lnTo>
                <a:lnTo>
                  <a:pt x="0" y="0"/>
                </a:lnTo>
                <a:close/>
              </a:path>
            </a:pathLst>
          </a:custGeom>
          <a:blipFill>
            <a:blip r:embed="rId2"/>
            <a:stretch>
              <a:fillRect l="0" t="0" r="0" b="0"/>
            </a:stretch>
          </a:blipFill>
        </p:spPr>
      </p:sp>
      <p:sp>
        <p:nvSpPr>
          <p:cNvPr name="TextBox 6" id="6"/>
          <p:cNvSpPr txBox="true"/>
          <p:nvPr/>
        </p:nvSpPr>
        <p:spPr>
          <a:xfrm rot="0">
            <a:off x="2097348" y="3470169"/>
            <a:ext cx="14613301" cy="3289512"/>
          </a:xfrm>
          <a:prstGeom prst="rect">
            <a:avLst/>
          </a:prstGeom>
        </p:spPr>
        <p:txBody>
          <a:bodyPr anchor="t" rtlCol="false" tIns="0" lIns="0" bIns="0" rIns="0">
            <a:spAutoFit/>
          </a:bodyPr>
          <a:lstStyle/>
          <a:p>
            <a:pPr algn="l" marL="666548" indent="-333274" lvl="1">
              <a:lnSpc>
                <a:spcPts val="4353"/>
              </a:lnSpc>
              <a:buFont typeface="Arial"/>
              <a:buChar char="•"/>
            </a:pPr>
            <a:r>
              <a:rPr lang="en-US" sz="3087" spc="67">
                <a:solidFill>
                  <a:srgbClr val="4B568C"/>
                </a:solidFill>
                <a:latin typeface="Poppins Medium"/>
                <a:ea typeface="Poppins Medium"/>
                <a:cs typeface="Poppins Medium"/>
                <a:sym typeface="Poppins Medium"/>
              </a:rPr>
              <a:t>KAJ? Kaj bom izdeloval/a ali katero storitev bom ponujal/a?</a:t>
            </a:r>
          </a:p>
          <a:p>
            <a:pPr algn="l" marL="666548" indent="-333274" lvl="1">
              <a:lnSpc>
                <a:spcPts val="4353"/>
              </a:lnSpc>
              <a:buFont typeface="Arial"/>
              <a:buChar char="•"/>
            </a:pPr>
            <a:r>
              <a:rPr lang="en-US" sz="3087" spc="67">
                <a:solidFill>
                  <a:srgbClr val="4B568C"/>
                </a:solidFill>
                <a:latin typeface="Poppins Medium"/>
                <a:ea typeface="Poppins Medium"/>
                <a:cs typeface="Poppins Medium"/>
                <a:sym typeface="Poppins Medium"/>
              </a:rPr>
              <a:t>ZA </a:t>
            </a:r>
            <a:r>
              <a:rPr lang="en-US" sz="3087" spc="67">
                <a:solidFill>
                  <a:srgbClr val="4B568C"/>
                </a:solidFill>
                <a:latin typeface="Poppins Medium"/>
                <a:ea typeface="Poppins Medium"/>
                <a:cs typeface="Poppins Medium"/>
                <a:sym typeface="Poppins Medium"/>
              </a:rPr>
              <a:t>KOGA? Kdo bi moj izdelek ali storitev potreboval?</a:t>
            </a:r>
          </a:p>
          <a:p>
            <a:pPr algn="l" marL="666548" indent="-333274" lvl="1">
              <a:lnSpc>
                <a:spcPts val="4353"/>
              </a:lnSpc>
              <a:buFont typeface="Arial"/>
              <a:buChar char="•"/>
            </a:pPr>
            <a:r>
              <a:rPr lang="en-US" sz="3087" spc="67">
                <a:solidFill>
                  <a:srgbClr val="4B568C"/>
                </a:solidFill>
                <a:latin typeface="Poppins Medium"/>
                <a:ea typeface="Poppins Medium"/>
                <a:cs typeface="Poppins Medium"/>
                <a:sym typeface="Poppins Medium"/>
              </a:rPr>
              <a:t>KAKO? Kako bom izd</a:t>
            </a:r>
            <a:r>
              <a:rPr lang="en-US" sz="3087" spc="67">
                <a:solidFill>
                  <a:srgbClr val="4B568C"/>
                </a:solidFill>
                <a:latin typeface="Poppins Medium"/>
                <a:ea typeface="Poppins Medium"/>
                <a:cs typeface="Poppins Medium"/>
                <a:sym typeface="Poppins Medium"/>
              </a:rPr>
              <a:t>elek izdelal/a ali storitev izvedel/la?</a:t>
            </a:r>
          </a:p>
          <a:p>
            <a:pPr algn="l" marL="666548" indent="-333274" lvl="1">
              <a:lnSpc>
                <a:spcPts val="4353"/>
              </a:lnSpc>
              <a:buFont typeface="Arial"/>
              <a:buChar char="•"/>
            </a:pPr>
            <a:r>
              <a:rPr lang="en-US" sz="3087" spc="67">
                <a:solidFill>
                  <a:srgbClr val="4B568C"/>
                </a:solidFill>
                <a:latin typeface="Poppins Medium"/>
                <a:ea typeface="Poppins Medium"/>
                <a:cs typeface="Poppins Medium"/>
                <a:sym typeface="Poppins Medium"/>
              </a:rPr>
              <a:t>ZAKAJ JE ZELENA?</a:t>
            </a:r>
            <a:r>
              <a:rPr lang="en-US" sz="3087" spc="67">
                <a:solidFill>
                  <a:srgbClr val="4B568C"/>
                </a:solidFill>
                <a:latin typeface="Poppins Medium"/>
                <a:ea typeface="Poppins Medium"/>
                <a:cs typeface="Poppins Medium"/>
                <a:sym typeface="Poppins Medium"/>
              </a:rPr>
              <a:t> Kako moja ideja pomaga okolju?</a:t>
            </a:r>
          </a:p>
          <a:p>
            <a:pPr algn="l" marL="666548" indent="-333274" lvl="1">
              <a:lnSpc>
                <a:spcPts val="4353"/>
              </a:lnSpc>
              <a:buFont typeface="Arial"/>
              <a:buChar char="•"/>
            </a:pPr>
            <a:r>
              <a:rPr lang="en-US" sz="3087" spc="67">
                <a:solidFill>
                  <a:srgbClr val="4B568C"/>
                </a:solidFill>
                <a:latin typeface="Poppins Medium"/>
                <a:ea typeface="Poppins Medium"/>
                <a:cs typeface="Poppins Medium"/>
                <a:sym typeface="Poppins Medium"/>
              </a:rPr>
              <a:t>KAKO BOM</a:t>
            </a:r>
            <a:r>
              <a:rPr lang="en-US" sz="3087" spc="67">
                <a:solidFill>
                  <a:srgbClr val="4B568C"/>
                </a:solidFill>
                <a:latin typeface="Poppins Medium"/>
                <a:ea typeface="Poppins Medium"/>
                <a:cs typeface="Poppins Medium"/>
                <a:sym typeface="Poppins Medium"/>
              </a:rPr>
              <a:t> ZASLUŽIL/A? Za kaj bodo kupci pripravljeni plačati?</a:t>
            </a:r>
          </a:p>
          <a:p>
            <a:pPr algn="l">
              <a:lnSpc>
                <a:spcPts val="4353"/>
              </a:lnSpc>
            </a:pPr>
          </a:p>
        </p:txBody>
      </p:sp>
      <p:grpSp>
        <p:nvGrpSpPr>
          <p:cNvPr name="Group 7" id="7"/>
          <p:cNvGrpSpPr/>
          <p:nvPr/>
        </p:nvGrpSpPr>
        <p:grpSpPr>
          <a:xfrm rot="0">
            <a:off x="2223184" y="1835254"/>
            <a:ext cx="14731482" cy="1074429"/>
            <a:chOff x="0" y="0"/>
            <a:chExt cx="19641976" cy="1432571"/>
          </a:xfrm>
        </p:grpSpPr>
        <p:sp>
          <p:nvSpPr>
            <p:cNvPr name="Freeform 8" id="8"/>
            <p:cNvSpPr/>
            <p:nvPr/>
          </p:nvSpPr>
          <p:spPr>
            <a:xfrm flipH="false" flipV="false" rot="0">
              <a:off x="0" y="0"/>
              <a:ext cx="1315182" cy="1432571"/>
            </a:xfrm>
            <a:custGeom>
              <a:avLst/>
              <a:gdLst/>
              <a:ahLst/>
              <a:cxnLst/>
              <a:rect r="r" b="b" t="t" l="l"/>
              <a:pathLst>
                <a:path h="1432571" w="1315182">
                  <a:moveTo>
                    <a:pt x="0" y="0"/>
                  </a:moveTo>
                  <a:lnTo>
                    <a:pt x="1315182" y="0"/>
                  </a:lnTo>
                  <a:lnTo>
                    <a:pt x="1315182" y="1432571"/>
                  </a:lnTo>
                  <a:lnTo>
                    <a:pt x="0" y="1432571"/>
                  </a:lnTo>
                  <a:lnTo>
                    <a:pt x="0" y="0"/>
                  </a:lnTo>
                  <a:close/>
                </a:path>
              </a:pathLst>
            </a:custGeom>
            <a:blipFill>
              <a:blip r:embed="rId3"/>
              <a:stretch>
                <a:fillRect l="0" t="0" r="0" b="0"/>
              </a:stretch>
            </a:blipFill>
          </p:spPr>
        </p:sp>
        <p:sp>
          <p:nvSpPr>
            <p:cNvPr name="TextBox 9" id="9"/>
            <p:cNvSpPr txBox="true"/>
            <p:nvPr/>
          </p:nvSpPr>
          <p:spPr>
            <a:xfrm rot="0">
              <a:off x="1536035" y="442014"/>
              <a:ext cx="18105941" cy="906550"/>
            </a:xfrm>
            <a:prstGeom prst="rect">
              <a:avLst/>
            </a:prstGeom>
          </p:spPr>
          <p:txBody>
            <a:bodyPr anchor="t" rtlCol="false" tIns="0" lIns="0" bIns="0" rIns="0">
              <a:spAutoFit/>
            </a:bodyPr>
            <a:lstStyle/>
            <a:p>
              <a:pPr algn="l">
                <a:lnSpc>
                  <a:spcPts val="4530"/>
                </a:lnSpc>
              </a:pPr>
              <a:r>
                <a:rPr lang="en-US" sz="5329">
                  <a:solidFill>
                    <a:srgbClr val="0D9B57"/>
                  </a:solidFill>
                  <a:latin typeface="Hero Bold"/>
                  <a:ea typeface="Hero Bold"/>
                  <a:cs typeface="Hero Bold"/>
                  <a:sym typeface="Hero Bold"/>
                </a:rPr>
                <a:t>MOJA POSLOVNA IDEJA V 5 KORAKIH</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AEA5C">
                <a:alpha val="100000"/>
              </a:srgbClr>
            </a:gs>
            <a:gs pos="100000">
              <a:srgbClr val="009830">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531315" y="564475"/>
            <a:ext cx="17225369" cy="8968724"/>
            <a:chOff x="0" y="0"/>
            <a:chExt cx="6678716" cy="3477403"/>
          </a:xfrm>
        </p:grpSpPr>
        <p:sp>
          <p:nvSpPr>
            <p:cNvPr name="Freeform 3" id="3"/>
            <p:cNvSpPr/>
            <p:nvPr/>
          </p:nvSpPr>
          <p:spPr>
            <a:xfrm flipH="false" flipV="false" rot="0">
              <a:off x="12700" y="12700"/>
              <a:ext cx="6613946" cy="3408823"/>
            </a:xfrm>
            <a:custGeom>
              <a:avLst/>
              <a:gdLst/>
              <a:ahLst/>
              <a:cxnLst/>
              <a:rect r="r" b="b" t="t" l="l"/>
              <a:pathLst>
                <a:path h="3408823" w="6613946">
                  <a:moveTo>
                    <a:pt x="146050" y="3408823"/>
                  </a:moveTo>
                  <a:lnTo>
                    <a:pt x="6467896" y="3408823"/>
                  </a:lnTo>
                  <a:cubicBezTo>
                    <a:pt x="6547906" y="3408823"/>
                    <a:pt x="6613946" y="3342784"/>
                    <a:pt x="6613946" y="3262773"/>
                  </a:cubicBezTo>
                  <a:lnTo>
                    <a:pt x="6613946" y="146050"/>
                  </a:lnTo>
                  <a:cubicBezTo>
                    <a:pt x="6613946" y="66040"/>
                    <a:pt x="6547906" y="0"/>
                    <a:pt x="6467896" y="0"/>
                  </a:cubicBezTo>
                  <a:lnTo>
                    <a:pt x="146050" y="0"/>
                  </a:lnTo>
                  <a:cubicBezTo>
                    <a:pt x="66040" y="0"/>
                    <a:pt x="0" y="66040"/>
                    <a:pt x="0" y="146050"/>
                  </a:cubicBezTo>
                  <a:lnTo>
                    <a:pt x="0" y="3262773"/>
                  </a:lnTo>
                  <a:cubicBezTo>
                    <a:pt x="0" y="3344053"/>
                    <a:pt x="66040" y="3408823"/>
                    <a:pt x="146050" y="3408823"/>
                  </a:cubicBezTo>
                  <a:close/>
                </a:path>
              </a:pathLst>
            </a:custGeom>
            <a:solidFill>
              <a:srgbClr val="FFFFFF"/>
            </a:solidFill>
          </p:spPr>
        </p:sp>
        <p:sp>
          <p:nvSpPr>
            <p:cNvPr name="Freeform 4" id="4"/>
            <p:cNvSpPr/>
            <p:nvPr/>
          </p:nvSpPr>
          <p:spPr>
            <a:xfrm flipH="false" flipV="false" rot="0">
              <a:off x="0" y="0"/>
              <a:ext cx="6678716" cy="3477403"/>
            </a:xfrm>
            <a:custGeom>
              <a:avLst/>
              <a:gdLst/>
              <a:ahLst/>
              <a:cxnLst/>
              <a:rect r="r" b="b" t="t" l="l"/>
              <a:pathLst>
                <a:path h="3477403" w="6678716">
                  <a:moveTo>
                    <a:pt x="6615216" y="74930"/>
                  </a:moveTo>
                  <a:cubicBezTo>
                    <a:pt x="6587276" y="30480"/>
                    <a:pt x="6537746" y="0"/>
                    <a:pt x="6480596" y="0"/>
                  </a:cubicBezTo>
                  <a:lnTo>
                    <a:pt x="158750" y="0"/>
                  </a:lnTo>
                  <a:cubicBezTo>
                    <a:pt x="71120" y="0"/>
                    <a:pt x="0" y="71120"/>
                    <a:pt x="0" y="158750"/>
                  </a:cubicBezTo>
                  <a:lnTo>
                    <a:pt x="0" y="3275473"/>
                  </a:lnTo>
                  <a:cubicBezTo>
                    <a:pt x="0" y="3327543"/>
                    <a:pt x="25400" y="3373263"/>
                    <a:pt x="63500" y="3402473"/>
                  </a:cubicBezTo>
                  <a:cubicBezTo>
                    <a:pt x="91440" y="3446923"/>
                    <a:pt x="140970" y="3477403"/>
                    <a:pt x="221295" y="3477403"/>
                  </a:cubicBezTo>
                  <a:lnTo>
                    <a:pt x="6519966" y="3477403"/>
                  </a:lnTo>
                  <a:cubicBezTo>
                    <a:pt x="6607596" y="3477403"/>
                    <a:pt x="6678716" y="3406284"/>
                    <a:pt x="6678716" y="3318653"/>
                  </a:cubicBezTo>
                  <a:lnTo>
                    <a:pt x="6678716" y="211255"/>
                  </a:lnTo>
                  <a:cubicBezTo>
                    <a:pt x="6678716" y="149860"/>
                    <a:pt x="6653316" y="104140"/>
                    <a:pt x="6615216" y="74930"/>
                  </a:cubicBezTo>
                  <a:close/>
                  <a:moveTo>
                    <a:pt x="12700" y="3275473"/>
                  </a:moveTo>
                  <a:lnTo>
                    <a:pt x="12700" y="158750"/>
                  </a:lnTo>
                  <a:cubicBezTo>
                    <a:pt x="12700" y="78740"/>
                    <a:pt x="78740" y="12700"/>
                    <a:pt x="158750" y="12700"/>
                  </a:cubicBezTo>
                  <a:lnTo>
                    <a:pt x="6480596" y="12700"/>
                  </a:lnTo>
                  <a:cubicBezTo>
                    <a:pt x="6560606" y="12700"/>
                    <a:pt x="6626646" y="78740"/>
                    <a:pt x="6626646" y="158750"/>
                  </a:cubicBezTo>
                  <a:lnTo>
                    <a:pt x="6626646" y="3275473"/>
                  </a:lnTo>
                  <a:cubicBezTo>
                    <a:pt x="6626646" y="3355484"/>
                    <a:pt x="6560606" y="3421523"/>
                    <a:pt x="6480596" y="3421523"/>
                  </a:cubicBezTo>
                  <a:lnTo>
                    <a:pt x="158750" y="3421523"/>
                  </a:lnTo>
                  <a:cubicBezTo>
                    <a:pt x="78740" y="3421523"/>
                    <a:pt x="12700" y="3356753"/>
                    <a:pt x="12700" y="3275473"/>
                  </a:cubicBezTo>
                  <a:close/>
                </a:path>
              </a:pathLst>
            </a:custGeom>
            <a:solidFill>
              <a:srgbClr val="8FC932"/>
            </a:solidFill>
          </p:spPr>
        </p:sp>
      </p:grpSp>
      <p:sp>
        <p:nvSpPr>
          <p:cNvPr name="Freeform 5" id="5"/>
          <p:cNvSpPr/>
          <p:nvPr/>
        </p:nvSpPr>
        <p:spPr>
          <a:xfrm flipH="false" flipV="false" rot="0">
            <a:off x="14685452" y="1029101"/>
            <a:ext cx="2738271" cy="568650"/>
          </a:xfrm>
          <a:custGeom>
            <a:avLst/>
            <a:gdLst/>
            <a:ahLst/>
            <a:cxnLst/>
            <a:rect r="r" b="b" t="t" l="l"/>
            <a:pathLst>
              <a:path h="568650" w="2738271">
                <a:moveTo>
                  <a:pt x="0" y="0"/>
                </a:moveTo>
                <a:lnTo>
                  <a:pt x="2738270" y="0"/>
                </a:lnTo>
                <a:lnTo>
                  <a:pt x="2738270" y="568650"/>
                </a:lnTo>
                <a:lnTo>
                  <a:pt x="0" y="568650"/>
                </a:lnTo>
                <a:lnTo>
                  <a:pt x="0" y="0"/>
                </a:lnTo>
                <a:close/>
              </a:path>
            </a:pathLst>
          </a:custGeom>
          <a:blipFill>
            <a:blip r:embed="rId2"/>
            <a:stretch>
              <a:fillRect l="0" t="0" r="0" b="0"/>
            </a:stretch>
          </a:blipFill>
        </p:spPr>
      </p:sp>
      <p:grpSp>
        <p:nvGrpSpPr>
          <p:cNvPr name="Group 6" id="6"/>
          <p:cNvGrpSpPr/>
          <p:nvPr/>
        </p:nvGrpSpPr>
        <p:grpSpPr>
          <a:xfrm rot="0">
            <a:off x="2144536" y="1313426"/>
            <a:ext cx="10138468" cy="1827685"/>
            <a:chOff x="0" y="0"/>
            <a:chExt cx="13517957" cy="2436914"/>
          </a:xfrm>
        </p:grpSpPr>
        <p:sp>
          <p:nvSpPr>
            <p:cNvPr name="Freeform 7" id="7"/>
            <p:cNvSpPr/>
            <p:nvPr/>
          </p:nvSpPr>
          <p:spPr>
            <a:xfrm flipH="false" flipV="false" rot="0">
              <a:off x="0" y="0"/>
              <a:ext cx="1315182" cy="1432571"/>
            </a:xfrm>
            <a:custGeom>
              <a:avLst/>
              <a:gdLst/>
              <a:ahLst/>
              <a:cxnLst/>
              <a:rect r="r" b="b" t="t" l="l"/>
              <a:pathLst>
                <a:path h="1432571" w="1315182">
                  <a:moveTo>
                    <a:pt x="0" y="0"/>
                  </a:moveTo>
                  <a:lnTo>
                    <a:pt x="1315182" y="0"/>
                  </a:lnTo>
                  <a:lnTo>
                    <a:pt x="1315182" y="1432571"/>
                  </a:lnTo>
                  <a:lnTo>
                    <a:pt x="0" y="1432571"/>
                  </a:lnTo>
                  <a:lnTo>
                    <a:pt x="0" y="0"/>
                  </a:lnTo>
                  <a:close/>
                </a:path>
              </a:pathLst>
            </a:custGeom>
            <a:blipFill>
              <a:blip r:embed="rId3"/>
              <a:stretch>
                <a:fillRect l="0" t="0" r="0" b="0"/>
              </a:stretch>
            </a:blipFill>
          </p:spPr>
        </p:sp>
        <p:sp>
          <p:nvSpPr>
            <p:cNvPr name="TextBox 8" id="8"/>
            <p:cNvSpPr txBox="true"/>
            <p:nvPr/>
          </p:nvSpPr>
          <p:spPr>
            <a:xfrm rot="0">
              <a:off x="1536035" y="251514"/>
              <a:ext cx="11981923" cy="2185400"/>
            </a:xfrm>
            <a:prstGeom prst="rect">
              <a:avLst/>
            </a:prstGeom>
          </p:spPr>
          <p:txBody>
            <a:bodyPr anchor="t" rtlCol="false" tIns="0" lIns="0" bIns="0" rIns="0">
              <a:spAutoFit/>
            </a:bodyPr>
            <a:lstStyle/>
            <a:p>
              <a:pPr algn="l">
                <a:lnSpc>
                  <a:spcPts val="6502"/>
                </a:lnSpc>
              </a:pPr>
              <a:r>
                <a:rPr lang="en-US" sz="5329">
                  <a:solidFill>
                    <a:srgbClr val="0D9B57"/>
                  </a:solidFill>
                  <a:latin typeface="Hero Bold"/>
                  <a:ea typeface="Hero Bold"/>
                  <a:cs typeface="Hero Bold"/>
                  <a:sym typeface="Hero Bold"/>
                </a:rPr>
                <a:t>PRIMER: IZ STARIH OBLAČIL DO NOVEGA IZDELKA</a:t>
              </a:r>
            </a:p>
          </p:txBody>
        </p:sp>
      </p:grpSp>
      <p:sp>
        <p:nvSpPr>
          <p:cNvPr name="Freeform 9" id="9"/>
          <p:cNvSpPr/>
          <p:nvPr/>
        </p:nvSpPr>
        <p:spPr>
          <a:xfrm flipH="false" flipV="false" rot="0">
            <a:off x="2144536" y="3640213"/>
            <a:ext cx="3634183" cy="5216570"/>
          </a:xfrm>
          <a:custGeom>
            <a:avLst/>
            <a:gdLst/>
            <a:ahLst/>
            <a:cxnLst/>
            <a:rect r="r" b="b" t="t" l="l"/>
            <a:pathLst>
              <a:path h="5216570" w="3634183">
                <a:moveTo>
                  <a:pt x="0" y="0"/>
                </a:moveTo>
                <a:lnTo>
                  <a:pt x="3634183" y="0"/>
                </a:lnTo>
                <a:lnTo>
                  <a:pt x="3634183" y="5216569"/>
                </a:lnTo>
                <a:lnTo>
                  <a:pt x="0" y="5216569"/>
                </a:lnTo>
                <a:lnTo>
                  <a:pt x="0" y="0"/>
                </a:lnTo>
                <a:close/>
              </a:path>
            </a:pathLst>
          </a:custGeom>
          <a:blipFill>
            <a:blip r:embed="rId4"/>
            <a:stretch>
              <a:fillRect l="-22803" t="0" r="-20737" b="0"/>
            </a:stretch>
          </a:blipFill>
        </p:spPr>
      </p:sp>
      <p:sp>
        <p:nvSpPr>
          <p:cNvPr name="TextBox 10" id="10"/>
          <p:cNvSpPr txBox="true"/>
          <p:nvPr/>
        </p:nvSpPr>
        <p:spPr>
          <a:xfrm rot="0">
            <a:off x="5778719" y="3630688"/>
            <a:ext cx="11645003" cy="5329525"/>
          </a:xfrm>
          <a:prstGeom prst="rect">
            <a:avLst/>
          </a:prstGeom>
        </p:spPr>
        <p:txBody>
          <a:bodyPr anchor="t" rtlCol="false" tIns="0" lIns="0" bIns="0" rIns="0">
            <a:spAutoFit/>
          </a:bodyPr>
          <a:lstStyle/>
          <a:p>
            <a:pPr algn="l" marL="666548" indent="-333274" lvl="1">
              <a:lnSpc>
                <a:spcPts val="3889"/>
              </a:lnSpc>
              <a:buFont typeface="Arial"/>
              <a:buChar char="•"/>
            </a:pPr>
            <a:r>
              <a:rPr lang="en-US" sz="3087" spc="67">
                <a:solidFill>
                  <a:srgbClr val="4B568C"/>
                </a:solidFill>
                <a:latin typeface="Poppins Medium"/>
                <a:ea typeface="Poppins Medium"/>
                <a:cs typeface="Poppins Medium"/>
                <a:sym typeface="Poppins Medium"/>
              </a:rPr>
              <a:t>Ime podjetja: Druga priložnost</a:t>
            </a:r>
          </a:p>
          <a:p>
            <a:pPr algn="l" marL="666548" indent="-333274" lvl="1">
              <a:lnSpc>
                <a:spcPts val="3889"/>
              </a:lnSpc>
              <a:buFont typeface="Arial"/>
              <a:buChar char="•"/>
            </a:pPr>
            <a:r>
              <a:rPr lang="en-US" sz="3087" spc="67">
                <a:solidFill>
                  <a:srgbClr val="4B568C"/>
                </a:solidFill>
                <a:latin typeface="Poppins Medium"/>
                <a:ea typeface="Poppins Medium"/>
                <a:cs typeface="Poppins Medium"/>
                <a:sym typeface="Poppins Medium"/>
              </a:rPr>
              <a:t>Kaj ponujam?</a:t>
            </a:r>
            <a:r>
              <a:rPr lang="en-US" sz="3087" spc="67">
                <a:solidFill>
                  <a:srgbClr val="4B568C"/>
                </a:solidFill>
                <a:latin typeface="Poppins Medium"/>
                <a:ea typeface="Poppins Medium"/>
                <a:cs typeface="Poppins Medium"/>
                <a:sym typeface="Poppins Medium"/>
              </a:rPr>
              <a:t> T</a:t>
            </a:r>
            <a:r>
              <a:rPr lang="en-US" sz="3087" spc="67">
                <a:solidFill>
                  <a:srgbClr val="4B568C"/>
                </a:solidFill>
                <a:latin typeface="Poppins Medium"/>
                <a:ea typeface="Poppins Medium"/>
                <a:cs typeface="Poppins Medium"/>
                <a:sym typeface="Poppins Medium"/>
              </a:rPr>
              <a:t>orbe in druge uporabne izdelke iz starih oblačil.</a:t>
            </a:r>
          </a:p>
          <a:p>
            <a:pPr algn="l" marL="666548" indent="-333274" lvl="1">
              <a:lnSpc>
                <a:spcPts val="3889"/>
              </a:lnSpc>
              <a:buFont typeface="Arial"/>
              <a:buChar char="•"/>
            </a:pPr>
            <a:r>
              <a:rPr lang="en-US" sz="3087" spc="67">
                <a:solidFill>
                  <a:srgbClr val="4B568C"/>
                </a:solidFill>
                <a:latin typeface="Poppins Medium"/>
                <a:ea typeface="Poppins Medium"/>
                <a:cs typeface="Poppins Medium"/>
                <a:sym typeface="Poppins Medium"/>
              </a:rPr>
              <a:t>Komu? Ljudem, ki želijo unikatne in okolju prijazn</a:t>
            </a:r>
            <a:r>
              <a:rPr lang="en-US" sz="3087" spc="67">
                <a:solidFill>
                  <a:srgbClr val="4B568C"/>
                </a:solidFill>
                <a:latin typeface="Poppins Medium"/>
                <a:ea typeface="Poppins Medium"/>
                <a:cs typeface="Poppins Medium"/>
                <a:sym typeface="Poppins Medium"/>
              </a:rPr>
              <a:t>e izdelke.</a:t>
            </a:r>
          </a:p>
          <a:p>
            <a:pPr algn="l" marL="666548" indent="-333274" lvl="1">
              <a:lnSpc>
                <a:spcPts val="3889"/>
              </a:lnSpc>
              <a:buFont typeface="Arial"/>
              <a:buChar char="•"/>
            </a:pPr>
            <a:r>
              <a:rPr lang="en-US" sz="3087" spc="67">
                <a:solidFill>
                  <a:srgbClr val="4B568C"/>
                </a:solidFill>
                <a:latin typeface="Poppins Medium"/>
                <a:ea typeface="Poppins Medium"/>
                <a:cs typeface="Poppins Medium"/>
                <a:sym typeface="Poppins Medium"/>
              </a:rPr>
              <a:t>Kako? Zbiram odslužen tekstil, ga očistim in predelam.</a:t>
            </a:r>
          </a:p>
          <a:p>
            <a:pPr algn="l" marL="666548" indent="-333274" lvl="1">
              <a:lnSpc>
                <a:spcPts val="3889"/>
              </a:lnSpc>
              <a:buFont typeface="Arial"/>
              <a:buChar char="•"/>
            </a:pPr>
            <a:r>
              <a:rPr lang="en-US" sz="3087" spc="67">
                <a:solidFill>
                  <a:srgbClr val="4B568C"/>
                </a:solidFill>
                <a:latin typeface="Poppins Medium"/>
                <a:ea typeface="Poppins Medium"/>
                <a:cs typeface="Poppins Medium"/>
                <a:sym typeface="Poppins Medium"/>
              </a:rPr>
              <a:t>Zakaj je zeleno?</a:t>
            </a:r>
            <a:r>
              <a:rPr lang="en-US" sz="3087" spc="67">
                <a:solidFill>
                  <a:srgbClr val="4B568C"/>
                </a:solidFill>
                <a:latin typeface="Poppins Medium"/>
                <a:ea typeface="Poppins Medium"/>
                <a:cs typeface="Poppins Medium"/>
                <a:sym typeface="Poppins Medium"/>
              </a:rPr>
              <a:t> Zmanjšujem tekstilne odpadke.</a:t>
            </a:r>
          </a:p>
          <a:p>
            <a:pPr algn="l" marL="666548" indent="-333274" lvl="1">
              <a:lnSpc>
                <a:spcPts val="3889"/>
              </a:lnSpc>
              <a:buFont typeface="Arial"/>
              <a:buChar char="•"/>
            </a:pPr>
            <a:r>
              <a:rPr lang="en-US" sz="3087" spc="67">
                <a:solidFill>
                  <a:srgbClr val="4B568C"/>
                </a:solidFill>
                <a:latin typeface="Poppins Medium"/>
                <a:ea typeface="Poppins Medium"/>
                <a:cs typeface="Poppins Medium"/>
                <a:sym typeface="Poppins Medium"/>
              </a:rPr>
              <a:t>Kako zaslužim?</a:t>
            </a:r>
            <a:r>
              <a:rPr lang="en-US" sz="3087" spc="67">
                <a:solidFill>
                  <a:srgbClr val="4B568C"/>
                </a:solidFill>
                <a:latin typeface="Poppins Medium"/>
                <a:ea typeface="Poppins Medium"/>
                <a:cs typeface="Poppins Medium"/>
                <a:sym typeface="Poppins Medium"/>
              </a:rPr>
              <a:t> </a:t>
            </a:r>
            <a:r>
              <a:rPr lang="en-US" sz="3087" spc="67">
                <a:solidFill>
                  <a:srgbClr val="4B568C"/>
                </a:solidFill>
                <a:latin typeface="Poppins Medium"/>
                <a:ea typeface="Poppins Medium"/>
                <a:cs typeface="Poppins Medium"/>
                <a:sym typeface="Poppins Medium"/>
              </a:rPr>
              <a:t>S prodajo izdelkov na tržnici ali prek spleta.</a:t>
            </a:r>
          </a:p>
          <a:p>
            <a:pPr algn="l">
              <a:lnSpc>
                <a:spcPts val="3889"/>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8438B"/>
        </a:solidFill>
      </p:bgPr>
    </p:bg>
    <p:spTree>
      <p:nvGrpSpPr>
        <p:cNvPr id="1" name=""/>
        <p:cNvGrpSpPr/>
        <p:nvPr/>
      </p:nvGrpSpPr>
      <p:grpSpPr>
        <a:xfrm>
          <a:off x="0" y="0"/>
          <a:ext cx="0" cy="0"/>
          <a:chOff x="0" y="0"/>
          <a:chExt cx="0" cy="0"/>
        </a:xfrm>
      </p:grpSpPr>
      <p:sp>
        <p:nvSpPr>
          <p:cNvPr name="Freeform 2" id="2"/>
          <p:cNvSpPr/>
          <p:nvPr/>
        </p:nvSpPr>
        <p:spPr>
          <a:xfrm flipH="false" flipV="false" rot="0">
            <a:off x="8423962" y="-434353"/>
            <a:ext cx="28521277" cy="16043218"/>
          </a:xfrm>
          <a:custGeom>
            <a:avLst/>
            <a:gdLst/>
            <a:ahLst/>
            <a:cxnLst/>
            <a:rect r="r" b="b" t="t" l="l"/>
            <a:pathLst>
              <a:path h="16043218" w="28521277">
                <a:moveTo>
                  <a:pt x="0" y="0"/>
                </a:moveTo>
                <a:lnTo>
                  <a:pt x="28521276" y="0"/>
                </a:lnTo>
                <a:lnTo>
                  <a:pt x="28521276" y="16043218"/>
                </a:lnTo>
                <a:lnTo>
                  <a:pt x="0" y="16043218"/>
                </a:lnTo>
                <a:lnTo>
                  <a:pt x="0" y="0"/>
                </a:lnTo>
                <a:close/>
              </a:path>
            </a:pathLst>
          </a:custGeom>
          <a:blipFill>
            <a:blip r:embed="rId2"/>
            <a:stretch>
              <a:fillRect l="0" t="0" r="0" b="0"/>
            </a:stretch>
          </a:blipFill>
        </p:spPr>
      </p:sp>
      <p:grpSp>
        <p:nvGrpSpPr>
          <p:cNvPr name="Group 3" id="3"/>
          <p:cNvGrpSpPr>
            <a:grpSpLocks noChangeAspect="true"/>
          </p:cNvGrpSpPr>
          <p:nvPr/>
        </p:nvGrpSpPr>
        <p:grpSpPr>
          <a:xfrm rot="0">
            <a:off x="9597499" y="745351"/>
            <a:ext cx="8886317" cy="8886317"/>
            <a:chOff x="0" y="0"/>
            <a:chExt cx="14840029" cy="14840029"/>
          </a:xfrm>
        </p:grpSpPr>
        <p:sp>
          <p:nvSpPr>
            <p:cNvPr name="Freeform 4" id="4"/>
            <p:cNvSpPr/>
            <p:nvPr/>
          </p:nvSpPr>
          <p:spPr>
            <a:xfrm flipH="false" flipV="false" rot="0">
              <a:off x="-33258" y="-75"/>
              <a:ext cx="14906544" cy="14840178"/>
            </a:xfrm>
            <a:custGeom>
              <a:avLst/>
              <a:gdLst/>
              <a:ahLst/>
              <a:cxnLst/>
              <a:rect r="r" b="b" t="t" l="l"/>
              <a:pathLst>
                <a:path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18438B"/>
            </a:solidFill>
          </p:spPr>
        </p:sp>
        <p:sp>
          <p:nvSpPr>
            <p:cNvPr name="Freeform 5" id="5"/>
            <p:cNvSpPr/>
            <p:nvPr/>
          </p:nvSpPr>
          <p:spPr>
            <a:xfrm flipH="false" flipV="false" rot="0">
              <a:off x="168022" y="200309"/>
              <a:ext cx="14503985" cy="14439411"/>
            </a:xfrm>
            <a:custGeom>
              <a:avLst/>
              <a:gdLst/>
              <a:ahLst/>
              <a:cxnLst/>
              <a:rect r="r" b="b" t="t" l="l"/>
              <a:pathLst>
                <a:path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153E76"/>
            </a:solidFill>
          </p:spPr>
        </p:sp>
        <p:sp>
          <p:nvSpPr>
            <p:cNvPr name="Freeform 6" id="6"/>
            <p:cNvSpPr/>
            <p:nvPr/>
          </p:nvSpPr>
          <p:spPr>
            <a:xfrm flipH="false" flipV="false" rot="0">
              <a:off x="531276" y="561946"/>
              <a:ext cx="13777477" cy="13716137"/>
            </a:xfrm>
            <a:custGeom>
              <a:avLst/>
              <a:gdLst/>
              <a:ahLst/>
              <a:cxnLst/>
              <a:rect r="r" b="b" t="t" l="l"/>
              <a:pathLst>
                <a:path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a:blip r:embed="rId3"/>
              <a:stretch>
                <a:fillRect l="223" t="-14531" r="223" b="-10422"/>
              </a:stretch>
            </a:blipFill>
          </p:spPr>
        </p:sp>
      </p:grpSp>
      <p:grpSp>
        <p:nvGrpSpPr>
          <p:cNvPr name="Group 7" id="7"/>
          <p:cNvGrpSpPr/>
          <p:nvPr/>
        </p:nvGrpSpPr>
        <p:grpSpPr>
          <a:xfrm rot="0">
            <a:off x="1054168" y="520730"/>
            <a:ext cx="5838211" cy="2988278"/>
            <a:chOff x="0" y="0"/>
            <a:chExt cx="7784281" cy="3984370"/>
          </a:xfrm>
        </p:grpSpPr>
        <p:grpSp>
          <p:nvGrpSpPr>
            <p:cNvPr name="Group 8" id="8"/>
            <p:cNvGrpSpPr/>
            <p:nvPr/>
          </p:nvGrpSpPr>
          <p:grpSpPr>
            <a:xfrm rot="0">
              <a:off x="3710787" y="1164886"/>
              <a:ext cx="2865253" cy="2819484"/>
              <a:chOff x="0" y="0"/>
              <a:chExt cx="825994" cy="812800"/>
            </a:xfrm>
          </p:grpSpPr>
          <p:sp>
            <p:nvSpPr>
              <p:cNvPr name="Freeform 9" id="9"/>
              <p:cNvSpPr/>
              <p:nvPr/>
            </p:nvSpPr>
            <p:spPr>
              <a:xfrm flipH="false" flipV="false" rot="0">
                <a:off x="0" y="0"/>
                <a:ext cx="825994" cy="812800"/>
              </a:xfrm>
              <a:custGeom>
                <a:avLst/>
                <a:gdLst/>
                <a:ahLst/>
                <a:cxnLst/>
                <a:rect r="r" b="b" t="t" l="l"/>
                <a:pathLst>
                  <a:path h="812800" w="825994">
                    <a:moveTo>
                      <a:pt x="412997" y="0"/>
                    </a:moveTo>
                    <a:cubicBezTo>
                      <a:pt x="184905" y="0"/>
                      <a:pt x="0" y="181951"/>
                      <a:pt x="0" y="406400"/>
                    </a:cubicBezTo>
                    <a:cubicBezTo>
                      <a:pt x="0" y="630849"/>
                      <a:pt x="184905" y="812800"/>
                      <a:pt x="412997" y="812800"/>
                    </a:cubicBezTo>
                    <a:cubicBezTo>
                      <a:pt x="641089" y="812800"/>
                      <a:pt x="825994" y="630849"/>
                      <a:pt x="825994" y="406400"/>
                    </a:cubicBezTo>
                    <a:cubicBezTo>
                      <a:pt x="825994" y="181951"/>
                      <a:pt x="641089" y="0"/>
                      <a:pt x="412997" y="0"/>
                    </a:cubicBezTo>
                    <a:close/>
                  </a:path>
                </a:pathLst>
              </a:custGeom>
              <a:solidFill>
                <a:srgbClr val="153E76"/>
              </a:solidFill>
            </p:spPr>
          </p:sp>
          <p:sp>
            <p:nvSpPr>
              <p:cNvPr name="TextBox 10" id="10"/>
              <p:cNvSpPr txBox="true"/>
              <p:nvPr/>
            </p:nvSpPr>
            <p:spPr>
              <a:xfrm>
                <a:off x="77437" y="47625"/>
                <a:ext cx="671120" cy="688975"/>
              </a:xfrm>
              <a:prstGeom prst="rect">
                <a:avLst/>
              </a:prstGeom>
            </p:spPr>
            <p:txBody>
              <a:bodyPr anchor="ctr" rtlCol="false" tIns="50800" lIns="50800" bIns="50800" rIns="50800"/>
              <a:lstStyle/>
              <a:p>
                <a:pPr algn="ctr">
                  <a:lnSpc>
                    <a:spcPts val="2278"/>
                  </a:lnSpc>
                  <a:spcBef>
                    <a:spcPct val="0"/>
                  </a:spcBef>
                </a:pPr>
              </a:p>
            </p:txBody>
          </p:sp>
        </p:grpSp>
        <p:sp>
          <p:nvSpPr>
            <p:cNvPr name="Freeform 11" id="11"/>
            <p:cNvSpPr/>
            <p:nvPr/>
          </p:nvSpPr>
          <p:spPr>
            <a:xfrm flipH="false" flipV="false" rot="0">
              <a:off x="0" y="0"/>
              <a:ext cx="7784281" cy="3729432"/>
            </a:xfrm>
            <a:custGeom>
              <a:avLst/>
              <a:gdLst/>
              <a:ahLst/>
              <a:cxnLst/>
              <a:rect r="r" b="b" t="t" l="l"/>
              <a:pathLst>
                <a:path h="3729432" w="7784281">
                  <a:moveTo>
                    <a:pt x="0" y="0"/>
                  </a:moveTo>
                  <a:lnTo>
                    <a:pt x="7784281" y="0"/>
                  </a:lnTo>
                  <a:lnTo>
                    <a:pt x="7784281" y="3729432"/>
                  </a:lnTo>
                  <a:lnTo>
                    <a:pt x="0" y="3729432"/>
                  </a:lnTo>
                  <a:lnTo>
                    <a:pt x="0" y="0"/>
                  </a:lnTo>
                  <a:close/>
                </a:path>
              </a:pathLst>
            </a:custGeom>
            <a:blipFill>
              <a:blip r:embed="rId4"/>
              <a:stretch>
                <a:fillRect l="0" t="-811" r="0" b="-811"/>
              </a:stretch>
            </a:blipFill>
          </p:spPr>
        </p:sp>
      </p:grpSp>
      <p:sp>
        <p:nvSpPr>
          <p:cNvPr name="Freeform 12" id="12"/>
          <p:cNvSpPr/>
          <p:nvPr/>
        </p:nvSpPr>
        <p:spPr>
          <a:xfrm flipH="false" flipV="false" rot="0">
            <a:off x="6075025" y="-114541"/>
            <a:ext cx="3207892" cy="3790642"/>
          </a:xfrm>
          <a:custGeom>
            <a:avLst/>
            <a:gdLst/>
            <a:ahLst/>
            <a:cxnLst/>
            <a:rect r="r" b="b" t="t" l="l"/>
            <a:pathLst>
              <a:path h="3790642" w="3207892">
                <a:moveTo>
                  <a:pt x="0" y="0"/>
                </a:moveTo>
                <a:lnTo>
                  <a:pt x="3207892" y="0"/>
                </a:lnTo>
                <a:lnTo>
                  <a:pt x="3207892" y="3790642"/>
                </a:lnTo>
                <a:lnTo>
                  <a:pt x="0" y="3790642"/>
                </a:lnTo>
                <a:lnTo>
                  <a:pt x="0" y="0"/>
                </a:lnTo>
                <a:close/>
              </a:path>
            </a:pathLst>
          </a:custGeom>
          <a:blipFill>
            <a:blip r:embed="rId5"/>
            <a:stretch>
              <a:fillRect l="-9083" t="0" r="-9083" b="0"/>
            </a:stretch>
          </a:blipFill>
        </p:spPr>
      </p:sp>
      <p:pic>
        <p:nvPicPr>
          <p:cNvPr name="Picture 13" id="13"/>
          <p:cNvPicPr>
            <a:picLocks noChangeAspect="true"/>
          </p:cNvPicPr>
          <p:nvPr/>
        </p:nvPicPr>
        <p:blipFill>
          <a:blip r:embed="rId6"/>
          <a:stretch>
            <a:fillRect/>
          </a:stretch>
        </p:blipFill>
        <p:spPr>
          <a:xfrm rot="0">
            <a:off x="9030558" y="6577424"/>
            <a:ext cx="3049943" cy="3049943"/>
          </a:xfrm>
          <a:prstGeom prst="rect">
            <a:avLst/>
          </a:prstGeom>
        </p:spPr>
      </p:pic>
      <p:sp>
        <p:nvSpPr>
          <p:cNvPr name="Freeform 14" id="14"/>
          <p:cNvSpPr/>
          <p:nvPr/>
        </p:nvSpPr>
        <p:spPr>
          <a:xfrm flipH="false" flipV="false" rot="0">
            <a:off x="7990079" y="7957772"/>
            <a:ext cx="1130406" cy="683896"/>
          </a:xfrm>
          <a:custGeom>
            <a:avLst/>
            <a:gdLst/>
            <a:ahLst/>
            <a:cxnLst/>
            <a:rect r="r" b="b" t="t" l="l"/>
            <a:pathLst>
              <a:path h="683896" w="1130406">
                <a:moveTo>
                  <a:pt x="0" y="0"/>
                </a:moveTo>
                <a:lnTo>
                  <a:pt x="1130406" y="0"/>
                </a:lnTo>
                <a:lnTo>
                  <a:pt x="1130406" y="683896"/>
                </a:lnTo>
                <a:lnTo>
                  <a:pt x="0" y="68389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2599229">
            <a:off x="8173139" y="1176823"/>
            <a:ext cx="5734364" cy="1641443"/>
          </a:xfrm>
          <a:prstGeom prst="rect">
            <a:avLst/>
          </a:prstGeom>
        </p:spPr>
        <p:txBody>
          <a:bodyPr anchor="t" rtlCol="false" tIns="0" lIns="0" bIns="0" rIns="0">
            <a:spAutoFit/>
          </a:bodyPr>
          <a:lstStyle/>
          <a:p>
            <a:pPr algn="ctr">
              <a:lnSpc>
                <a:spcPts val="6627"/>
              </a:lnSpc>
            </a:pPr>
            <a:r>
              <a:rPr lang="en-US" b="true" sz="5178" spc="295">
                <a:solidFill>
                  <a:srgbClr val="FFFFFF"/>
                </a:solidFill>
                <a:latin typeface="Roboto Bold"/>
                <a:ea typeface="Roboto Bold"/>
                <a:cs typeface="Roboto Bold"/>
                <a:sym typeface="Roboto Bold"/>
              </a:rPr>
              <a:t>NAGRADNA IGRA</a:t>
            </a:r>
          </a:p>
        </p:txBody>
      </p:sp>
      <p:sp>
        <p:nvSpPr>
          <p:cNvPr name="TextBox 16" id="16"/>
          <p:cNvSpPr txBox="true"/>
          <p:nvPr/>
        </p:nvSpPr>
        <p:spPr>
          <a:xfrm rot="0">
            <a:off x="1558907" y="3575683"/>
            <a:ext cx="8996623" cy="1439262"/>
          </a:xfrm>
          <a:prstGeom prst="rect">
            <a:avLst/>
          </a:prstGeom>
        </p:spPr>
        <p:txBody>
          <a:bodyPr anchor="t" rtlCol="false" tIns="0" lIns="0" bIns="0" rIns="0">
            <a:spAutoFit/>
          </a:bodyPr>
          <a:lstStyle/>
          <a:p>
            <a:pPr algn="l">
              <a:lnSpc>
                <a:spcPts val="4506"/>
              </a:lnSpc>
            </a:pPr>
            <a:r>
              <a:rPr lang="en-US" b="true" sz="4461" spc="223">
                <a:solidFill>
                  <a:srgbClr val="FFFFFF"/>
                </a:solidFill>
                <a:latin typeface="Roboto Bold"/>
                <a:ea typeface="Roboto Bold"/>
                <a:cs typeface="Roboto Bold"/>
                <a:sym typeface="Roboto Bold"/>
              </a:rPr>
              <a:t>Išče</a:t>
            </a:r>
            <a:r>
              <a:rPr lang="en-US" b="true" sz="4461" spc="223">
                <a:solidFill>
                  <a:srgbClr val="FFFFFF"/>
                </a:solidFill>
                <a:latin typeface="Roboto Bold"/>
                <a:ea typeface="Roboto Bold"/>
                <a:cs typeface="Roboto Bold"/>
                <a:sym typeface="Roboto Bold"/>
              </a:rPr>
              <a:t>mo najboljše ideje za zeleno podjetje!</a:t>
            </a:r>
          </a:p>
          <a:p>
            <a:pPr algn="l">
              <a:lnSpc>
                <a:spcPts val="2414"/>
              </a:lnSpc>
            </a:pPr>
          </a:p>
        </p:txBody>
      </p:sp>
      <p:sp>
        <p:nvSpPr>
          <p:cNvPr name="TextBox 17" id="17"/>
          <p:cNvSpPr txBox="true"/>
          <p:nvPr/>
        </p:nvSpPr>
        <p:spPr>
          <a:xfrm rot="0">
            <a:off x="1558907" y="4982964"/>
            <a:ext cx="7561579" cy="3754395"/>
          </a:xfrm>
          <a:prstGeom prst="rect">
            <a:avLst/>
          </a:prstGeom>
        </p:spPr>
        <p:txBody>
          <a:bodyPr anchor="t" rtlCol="false" tIns="0" lIns="0" bIns="0" rIns="0">
            <a:spAutoFit/>
          </a:bodyPr>
          <a:lstStyle/>
          <a:p>
            <a:pPr algn="l">
              <a:lnSpc>
                <a:spcPts val="2476"/>
              </a:lnSpc>
            </a:pPr>
            <a:r>
              <a:rPr lang="en-US" sz="2663" spc="133">
                <a:solidFill>
                  <a:srgbClr val="FFFFFF"/>
                </a:solidFill>
                <a:latin typeface="Roboto"/>
                <a:ea typeface="Roboto"/>
                <a:cs typeface="Roboto"/>
                <a:sym typeface="Roboto"/>
              </a:rPr>
              <a:t>V okviru projekta GREEnovation iščemo zanimive, ustvarjalne in trajnostne ideje za zeleno podjetje.</a:t>
            </a:r>
          </a:p>
          <a:p>
            <a:pPr algn="l">
              <a:lnSpc>
                <a:spcPts val="2476"/>
              </a:lnSpc>
            </a:pPr>
            <a:r>
              <a:rPr lang="en-US" sz="2663" spc="133">
                <a:solidFill>
                  <a:srgbClr val="FFFFFF"/>
                </a:solidFill>
                <a:latin typeface="Roboto"/>
                <a:ea typeface="Roboto"/>
                <a:cs typeface="Roboto"/>
                <a:sym typeface="Roboto"/>
              </a:rPr>
              <a:t>Predstavi svojo idejo in sodeluj v nagradni igri!</a:t>
            </a:r>
          </a:p>
          <a:p>
            <a:pPr algn="l">
              <a:lnSpc>
                <a:spcPts val="2476"/>
              </a:lnSpc>
            </a:pPr>
          </a:p>
          <a:p>
            <a:pPr algn="l">
              <a:lnSpc>
                <a:spcPts val="2476"/>
              </a:lnSpc>
            </a:pPr>
            <a:r>
              <a:rPr lang="en-US" sz="2663" spc="133">
                <a:solidFill>
                  <a:srgbClr val="FFFFFF"/>
                </a:solidFill>
                <a:latin typeface="Roboto"/>
                <a:ea typeface="Roboto"/>
                <a:cs typeface="Roboto"/>
                <a:sym typeface="Roboto"/>
              </a:rPr>
              <a:t>Nagrade za 1., 2. in 3. mesto:</a:t>
            </a:r>
          </a:p>
          <a:p>
            <a:pPr algn="l">
              <a:lnSpc>
                <a:spcPts val="2476"/>
              </a:lnSpc>
            </a:pPr>
            <a:r>
              <a:rPr lang="en-US" b="true" sz="2663">
                <a:solidFill>
                  <a:srgbClr val="FFFFFF"/>
                </a:solidFill>
                <a:latin typeface="Roboto Bold"/>
                <a:ea typeface="Roboto Bold"/>
                <a:cs typeface="Roboto Bold"/>
                <a:sym typeface="Roboto Bold"/>
              </a:rPr>
              <a:t>➔brisače ➔copati ➔dežnik ➔torba iz filca</a:t>
            </a:r>
          </a:p>
          <a:p>
            <a:pPr algn="l">
              <a:lnSpc>
                <a:spcPts val="2476"/>
              </a:lnSpc>
            </a:pPr>
            <a:r>
              <a:rPr lang="en-US" b="true" sz="2663" spc="133">
                <a:solidFill>
                  <a:srgbClr val="FFFFFF"/>
                </a:solidFill>
                <a:latin typeface="Roboto Bold"/>
                <a:ea typeface="Roboto Bold"/>
                <a:cs typeface="Roboto Bold"/>
                <a:sym typeface="Roboto Bold"/>
              </a:rPr>
              <a:t>Avtor najboljše ideje prejme tudi deko!</a:t>
            </a:r>
          </a:p>
          <a:p>
            <a:pPr algn="l">
              <a:lnSpc>
                <a:spcPts val="2476"/>
              </a:lnSpc>
            </a:pPr>
          </a:p>
          <a:p>
            <a:pPr algn="l">
              <a:lnSpc>
                <a:spcPts val="2476"/>
              </a:lnSpc>
            </a:pPr>
            <a:r>
              <a:rPr lang="en-US" b="true" sz="2663" spc="133">
                <a:solidFill>
                  <a:srgbClr val="FFFFFF"/>
                </a:solidFill>
                <a:latin typeface="Roboto Bold"/>
                <a:ea typeface="Roboto Bold"/>
                <a:cs typeface="Roboto Bold"/>
                <a:sym typeface="Roboto Bold"/>
              </a:rPr>
              <a:t>Ideje zbiramo do 15. oktobra</a:t>
            </a:r>
          </a:p>
          <a:p>
            <a:pPr algn="l">
              <a:lnSpc>
                <a:spcPts val="2476"/>
              </a:lnSpc>
            </a:pPr>
          </a:p>
        </p:txBody>
      </p:sp>
      <p:sp>
        <p:nvSpPr>
          <p:cNvPr name="TextBox 18" id="18"/>
          <p:cNvSpPr txBox="true"/>
          <p:nvPr/>
        </p:nvSpPr>
        <p:spPr>
          <a:xfrm rot="0">
            <a:off x="1054168" y="8814057"/>
            <a:ext cx="7742619" cy="444243"/>
          </a:xfrm>
          <a:prstGeom prst="rect">
            <a:avLst/>
          </a:prstGeom>
        </p:spPr>
        <p:txBody>
          <a:bodyPr anchor="t" rtlCol="false" tIns="0" lIns="0" bIns="0" rIns="0">
            <a:spAutoFit/>
          </a:bodyPr>
          <a:lstStyle/>
          <a:p>
            <a:pPr algn="r">
              <a:lnSpc>
                <a:spcPts val="3403"/>
              </a:lnSpc>
            </a:pPr>
            <a:r>
              <a:rPr lang="en-US" b="true" sz="2789" i="true" spc="139">
                <a:solidFill>
                  <a:srgbClr val="18438B"/>
                </a:solidFill>
                <a:latin typeface="Roboto Bold Italics"/>
                <a:ea typeface="Roboto Bold Italics"/>
                <a:cs typeface="Roboto Bold Italics"/>
                <a:sym typeface="Roboto Bold Italics"/>
              </a:rPr>
              <a:t>   </a:t>
            </a:r>
            <a:r>
              <a:rPr lang="en-US" b="true" sz="2789" i="true" spc="139">
                <a:solidFill>
                  <a:srgbClr val="18438B"/>
                </a:solidFill>
                <a:latin typeface="Roboto Bold Italics"/>
                <a:ea typeface="Roboto Bold Italics"/>
                <a:cs typeface="Roboto Bold Italics"/>
                <a:sym typeface="Roboto Bold Italics"/>
              </a:rPr>
              <a:t>Skeniraj. Oddaj idejo. Osvoji nagrado!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74074" y="0"/>
            <a:ext cx="18662074" cy="10561781"/>
            <a:chOff x="0" y="0"/>
            <a:chExt cx="24882766" cy="14082375"/>
          </a:xfrm>
        </p:grpSpPr>
        <p:sp>
          <p:nvSpPr>
            <p:cNvPr name="Freeform 3" id="3"/>
            <p:cNvSpPr/>
            <p:nvPr/>
          </p:nvSpPr>
          <p:spPr>
            <a:xfrm flipH="false" flipV="false" rot="0">
              <a:off x="0" y="0"/>
              <a:ext cx="24882763" cy="14082375"/>
            </a:xfrm>
            <a:custGeom>
              <a:avLst/>
              <a:gdLst/>
              <a:ahLst/>
              <a:cxnLst/>
              <a:rect r="r" b="b" t="t" l="l"/>
              <a:pathLst>
                <a:path h="14082375" w="24882763">
                  <a:moveTo>
                    <a:pt x="0" y="0"/>
                  </a:moveTo>
                  <a:lnTo>
                    <a:pt x="24882763" y="0"/>
                  </a:lnTo>
                  <a:lnTo>
                    <a:pt x="24882763" y="14082375"/>
                  </a:lnTo>
                  <a:lnTo>
                    <a:pt x="0" y="14082375"/>
                  </a:lnTo>
                  <a:close/>
                </a:path>
              </a:pathLst>
            </a:custGeom>
            <a:solidFill>
              <a:srgbClr val="104B22"/>
            </a:solidFill>
          </p:spPr>
        </p:sp>
      </p:grpSp>
      <p:grpSp>
        <p:nvGrpSpPr>
          <p:cNvPr name="Group 4" id="4"/>
          <p:cNvGrpSpPr/>
          <p:nvPr/>
        </p:nvGrpSpPr>
        <p:grpSpPr>
          <a:xfrm rot="0">
            <a:off x="5783899" y="2372387"/>
            <a:ext cx="6720202" cy="5817006"/>
            <a:chOff x="0" y="0"/>
            <a:chExt cx="6135276" cy="5310694"/>
          </a:xfrm>
        </p:grpSpPr>
        <p:sp>
          <p:nvSpPr>
            <p:cNvPr name="Freeform 5" id="5" descr="Logotipo  El contenido generado por IA puede ser incorrecto."/>
            <p:cNvSpPr/>
            <p:nvPr/>
          </p:nvSpPr>
          <p:spPr>
            <a:xfrm flipH="false" flipV="false" rot="0">
              <a:off x="0" y="0"/>
              <a:ext cx="6135243" cy="5310632"/>
            </a:xfrm>
            <a:custGeom>
              <a:avLst/>
              <a:gdLst/>
              <a:ahLst/>
              <a:cxnLst/>
              <a:rect r="r" b="b" t="t" l="l"/>
              <a:pathLst>
                <a:path h="5310632" w="6135243">
                  <a:moveTo>
                    <a:pt x="0" y="0"/>
                  </a:moveTo>
                  <a:lnTo>
                    <a:pt x="6135243" y="0"/>
                  </a:lnTo>
                  <a:lnTo>
                    <a:pt x="6135243" y="5310632"/>
                  </a:lnTo>
                  <a:lnTo>
                    <a:pt x="0" y="5310632"/>
                  </a:lnTo>
                  <a:lnTo>
                    <a:pt x="0" y="0"/>
                  </a:lnTo>
                  <a:close/>
                </a:path>
              </a:pathLst>
            </a:custGeom>
            <a:blipFill>
              <a:blip r:embed="rId2"/>
              <a:stretch>
                <a:fillRect l="0" t="-46" r="0" b="-48"/>
              </a:stretch>
            </a:blipFill>
          </p:spPr>
        </p:sp>
      </p:grpSp>
      <p:grpSp>
        <p:nvGrpSpPr>
          <p:cNvPr name="Group 6" id="6"/>
          <p:cNvGrpSpPr/>
          <p:nvPr/>
        </p:nvGrpSpPr>
        <p:grpSpPr>
          <a:xfrm rot="0">
            <a:off x="9144000" y="0"/>
            <a:ext cx="9889066" cy="10287000"/>
            <a:chOff x="0" y="0"/>
            <a:chExt cx="13185422" cy="13716000"/>
          </a:xfrm>
        </p:grpSpPr>
        <p:sp>
          <p:nvSpPr>
            <p:cNvPr name="Freeform 7" id="7" descr="Icono  El contenido generado por IA puede ser incorrecto."/>
            <p:cNvSpPr/>
            <p:nvPr/>
          </p:nvSpPr>
          <p:spPr>
            <a:xfrm flipH="false" flipV="true" rot="0">
              <a:off x="0" y="0"/>
              <a:ext cx="13185394" cy="13716000"/>
            </a:xfrm>
            <a:custGeom>
              <a:avLst/>
              <a:gdLst/>
              <a:ahLst/>
              <a:cxnLst/>
              <a:rect r="r" b="b" t="t" l="l"/>
              <a:pathLst>
                <a:path h="13716000" w="13185394">
                  <a:moveTo>
                    <a:pt x="0" y="13716000"/>
                  </a:moveTo>
                  <a:lnTo>
                    <a:pt x="13185394" y="13716000"/>
                  </a:lnTo>
                  <a:lnTo>
                    <a:pt x="13185394" y="0"/>
                  </a:lnTo>
                  <a:lnTo>
                    <a:pt x="0" y="0"/>
                  </a:lnTo>
                  <a:lnTo>
                    <a:pt x="0" y="13716000"/>
                  </a:lnTo>
                  <a:close/>
                </a:path>
              </a:pathLst>
            </a:custGeom>
            <a:blipFill>
              <a:blip r:embed="rId3">
                <a:alphaModFix amt="58000"/>
              </a:blip>
              <a:stretch>
                <a:fillRect l="-75849" t="-5605" r="0" b="-44"/>
              </a:stretch>
            </a:blip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40635" y="-103005"/>
            <a:ext cx="18288002" cy="10287000"/>
            <a:chOff x="0" y="0"/>
            <a:chExt cx="24384002"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104B22"/>
            </a:solidFill>
          </p:spPr>
        </p:sp>
      </p:grpSp>
      <p:grpSp>
        <p:nvGrpSpPr>
          <p:cNvPr name="Group 4" id="4"/>
          <p:cNvGrpSpPr/>
          <p:nvPr/>
        </p:nvGrpSpPr>
        <p:grpSpPr>
          <a:xfrm rot="0">
            <a:off x="8758619" y="-103005"/>
            <a:ext cx="9889066" cy="10287000"/>
            <a:chOff x="0" y="0"/>
            <a:chExt cx="13185422" cy="13716000"/>
          </a:xfrm>
        </p:grpSpPr>
        <p:sp>
          <p:nvSpPr>
            <p:cNvPr name="Freeform 5" id="5" descr="Icono  El contenido generado por IA puede ser incorrecto."/>
            <p:cNvSpPr/>
            <p:nvPr/>
          </p:nvSpPr>
          <p:spPr>
            <a:xfrm flipH="false" flipV="true" rot="0">
              <a:off x="0" y="0"/>
              <a:ext cx="13185394" cy="13716000"/>
            </a:xfrm>
            <a:custGeom>
              <a:avLst/>
              <a:gdLst/>
              <a:ahLst/>
              <a:cxnLst/>
              <a:rect r="r" b="b" t="t" l="l"/>
              <a:pathLst>
                <a:path h="13716000" w="13185394">
                  <a:moveTo>
                    <a:pt x="0" y="13716000"/>
                  </a:moveTo>
                  <a:lnTo>
                    <a:pt x="13185394" y="13716000"/>
                  </a:lnTo>
                  <a:lnTo>
                    <a:pt x="13185394" y="0"/>
                  </a:lnTo>
                  <a:lnTo>
                    <a:pt x="0" y="0"/>
                  </a:lnTo>
                  <a:lnTo>
                    <a:pt x="0" y="13716000"/>
                  </a:lnTo>
                  <a:close/>
                </a:path>
              </a:pathLst>
            </a:custGeom>
            <a:blipFill>
              <a:blip r:embed="rId2"/>
              <a:stretch>
                <a:fillRect l="-75849" t="-5605" r="0" b="-44"/>
              </a:stretch>
            </a:blipFill>
          </p:spPr>
        </p:sp>
      </p:grpSp>
      <p:sp>
        <p:nvSpPr>
          <p:cNvPr name="TextBox 6" id="6"/>
          <p:cNvSpPr txBox="true"/>
          <p:nvPr/>
        </p:nvSpPr>
        <p:spPr>
          <a:xfrm rot="0">
            <a:off x="3866576" y="4850519"/>
            <a:ext cx="14034223" cy="1971675"/>
          </a:xfrm>
          <a:prstGeom prst="rect">
            <a:avLst/>
          </a:prstGeom>
        </p:spPr>
        <p:txBody>
          <a:bodyPr anchor="t" rtlCol="false" tIns="0" lIns="0" bIns="0" rIns="0">
            <a:spAutoFit/>
          </a:bodyPr>
          <a:lstStyle/>
          <a:p>
            <a:pPr algn="just">
              <a:lnSpc>
                <a:spcPts val="3751"/>
              </a:lnSpc>
            </a:pPr>
            <a:r>
              <a:rPr lang="en-US" sz="3126">
                <a:solidFill>
                  <a:srgbClr val="FFFFFF"/>
                </a:solidFill>
                <a:latin typeface="Arial MT Pro"/>
                <a:ea typeface="Arial MT Pro"/>
                <a:cs typeface="Arial MT Pro"/>
                <a:sym typeface="Arial MT Pro"/>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
        <p:nvSpPr>
          <p:cNvPr name="TextBox 7" id="7"/>
          <p:cNvSpPr txBox="true"/>
          <p:nvPr/>
        </p:nvSpPr>
        <p:spPr>
          <a:xfrm rot="0">
            <a:off x="3866576" y="4334828"/>
            <a:ext cx="9349421" cy="410782"/>
          </a:xfrm>
          <a:prstGeom prst="rect">
            <a:avLst/>
          </a:prstGeom>
        </p:spPr>
        <p:txBody>
          <a:bodyPr anchor="t" rtlCol="false" tIns="0" lIns="0" bIns="0" rIns="0">
            <a:spAutoFit/>
          </a:bodyPr>
          <a:lstStyle/>
          <a:p>
            <a:pPr algn="l">
              <a:lnSpc>
                <a:spcPts val="2945"/>
              </a:lnSpc>
            </a:pPr>
            <a:r>
              <a:rPr lang="en-US" b="true" sz="2149" spc="234">
                <a:solidFill>
                  <a:srgbClr val="EAEA5C"/>
                </a:solidFill>
                <a:latin typeface="Arial MT Pro Bold"/>
                <a:ea typeface="Arial MT Pro Bold"/>
                <a:cs typeface="Arial MT Pro Bold"/>
                <a:sym typeface="Arial MT Pro Bold"/>
              </a:rPr>
              <a:t>ERASMUS-2024-1-DE02-KA220-ADU-000245272</a:t>
            </a:r>
          </a:p>
        </p:txBody>
      </p:sp>
      <p:grpSp>
        <p:nvGrpSpPr>
          <p:cNvPr name="Group 8" id="8"/>
          <p:cNvGrpSpPr/>
          <p:nvPr/>
        </p:nvGrpSpPr>
        <p:grpSpPr>
          <a:xfrm rot="0">
            <a:off x="7607569" y="927988"/>
            <a:ext cx="3380062" cy="2925781"/>
            <a:chOff x="0" y="0"/>
            <a:chExt cx="6135276" cy="5310694"/>
          </a:xfrm>
        </p:grpSpPr>
        <p:sp>
          <p:nvSpPr>
            <p:cNvPr name="Freeform 9" id="9" descr="Logotipo  El contenido generado por IA puede ser incorrecto."/>
            <p:cNvSpPr/>
            <p:nvPr/>
          </p:nvSpPr>
          <p:spPr>
            <a:xfrm flipH="false" flipV="false" rot="0">
              <a:off x="0" y="0"/>
              <a:ext cx="6135243" cy="5310632"/>
            </a:xfrm>
            <a:custGeom>
              <a:avLst/>
              <a:gdLst/>
              <a:ahLst/>
              <a:cxnLst/>
              <a:rect r="r" b="b" t="t" l="l"/>
              <a:pathLst>
                <a:path h="5310632" w="6135243">
                  <a:moveTo>
                    <a:pt x="0" y="0"/>
                  </a:moveTo>
                  <a:lnTo>
                    <a:pt x="6135243" y="0"/>
                  </a:lnTo>
                  <a:lnTo>
                    <a:pt x="6135243" y="5310632"/>
                  </a:lnTo>
                  <a:lnTo>
                    <a:pt x="0" y="5310632"/>
                  </a:lnTo>
                  <a:lnTo>
                    <a:pt x="0" y="0"/>
                  </a:lnTo>
                  <a:close/>
                </a:path>
              </a:pathLst>
            </a:custGeom>
            <a:blipFill>
              <a:blip r:embed="rId3"/>
              <a:stretch>
                <a:fillRect l="0" t="-46" r="0" b="-48"/>
              </a:stretch>
            </a:blipFill>
          </p:spPr>
        </p:sp>
      </p:grpSp>
      <p:grpSp>
        <p:nvGrpSpPr>
          <p:cNvPr name="Group 10" id="10"/>
          <p:cNvGrpSpPr/>
          <p:nvPr/>
        </p:nvGrpSpPr>
        <p:grpSpPr>
          <a:xfrm rot="0">
            <a:off x="1489559" y="4744337"/>
            <a:ext cx="2377017" cy="2509687"/>
            <a:chOff x="0" y="0"/>
            <a:chExt cx="2368476" cy="2500670"/>
          </a:xfrm>
        </p:grpSpPr>
        <p:sp>
          <p:nvSpPr>
            <p:cNvPr name="Freeform 11" id="11" descr="Forma  El contenido generado por IA puede ser incorrecto."/>
            <p:cNvSpPr/>
            <p:nvPr/>
          </p:nvSpPr>
          <p:spPr>
            <a:xfrm flipH="false" flipV="false" rot="0">
              <a:off x="0" y="0"/>
              <a:ext cx="2368423" cy="2500630"/>
            </a:xfrm>
            <a:custGeom>
              <a:avLst/>
              <a:gdLst/>
              <a:ahLst/>
              <a:cxnLst/>
              <a:rect r="r" b="b" t="t" l="l"/>
              <a:pathLst>
                <a:path h="2500630" w="2368423">
                  <a:moveTo>
                    <a:pt x="0" y="0"/>
                  </a:moveTo>
                  <a:lnTo>
                    <a:pt x="2368423" y="0"/>
                  </a:lnTo>
                  <a:lnTo>
                    <a:pt x="2368423" y="2500630"/>
                  </a:lnTo>
                  <a:lnTo>
                    <a:pt x="0" y="2500630"/>
                  </a:lnTo>
                  <a:lnTo>
                    <a:pt x="0" y="0"/>
                  </a:lnTo>
                  <a:close/>
                </a:path>
              </a:pathLst>
            </a:custGeom>
            <a:blipFill>
              <a:blip r:embed="rId4"/>
              <a:stretch>
                <a:fillRect l="-167" t="0" r="-170" b="-1"/>
              </a:stretch>
            </a:blipFill>
          </p:spPr>
        </p:sp>
      </p:grpSp>
    </p:spTree>
  </p:cSld>
  <p:clrMapOvr>
    <a:masterClrMapping/>
  </p:clrMapOvr>
  <p:transition spd="slow">
    <p:fade/>
  </p:transition>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DAHX3hCaxlU</dc:identifier>
  <dcterms:modified xsi:type="dcterms:W3CDTF">2011-08-01T06:04:30Z</dcterms:modified>
  <cp:revision>1</cp:revision>
  <dc:title>Izboljšanje kakovosti, vključevanja in dostopnosti izobraževanja odraslih z digitalnimi inovacijami ter pridobivanjem zelenih podjetniških spretnosti odraslih z manj priložnostmi.</dc:title>
</cp:coreProperties>
</file>